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51"/>
  </p:notesMasterIdLst>
  <p:sldIdLst>
    <p:sldId id="294" r:id="rId3"/>
    <p:sldId id="257" r:id="rId4"/>
    <p:sldId id="258" r:id="rId5"/>
    <p:sldId id="297" r:id="rId6"/>
    <p:sldId id="296" r:id="rId7"/>
    <p:sldId id="298" r:id="rId8"/>
    <p:sldId id="299" r:id="rId9"/>
    <p:sldId id="333" r:id="rId10"/>
    <p:sldId id="334" r:id="rId11"/>
    <p:sldId id="335" r:id="rId12"/>
    <p:sldId id="336" r:id="rId13"/>
    <p:sldId id="387" r:id="rId14"/>
    <p:sldId id="389" r:id="rId15"/>
    <p:sldId id="261" r:id="rId16"/>
    <p:sldId id="321" r:id="rId17"/>
    <p:sldId id="322" r:id="rId18"/>
    <p:sldId id="277" r:id="rId19"/>
    <p:sldId id="278" r:id="rId20"/>
    <p:sldId id="314" r:id="rId21"/>
    <p:sldId id="383" r:id="rId22"/>
    <p:sldId id="280" r:id="rId23"/>
    <p:sldId id="323" r:id="rId24"/>
    <p:sldId id="281" r:id="rId25"/>
    <p:sldId id="384" r:id="rId26"/>
    <p:sldId id="264" r:id="rId27"/>
    <p:sldId id="382" r:id="rId28"/>
    <p:sldId id="265" r:id="rId29"/>
    <p:sldId id="266" r:id="rId30"/>
    <p:sldId id="267" r:id="rId31"/>
    <p:sldId id="392" r:id="rId32"/>
    <p:sldId id="390" r:id="rId33"/>
    <p:sldId id="391" r:id="rId34"/>
    <p:sldId id="268" r:id="rId35"/>
    <p:sldId id="352" r:id="rId36"/>
    <p:sldId id="269" r:id="rId37"/>
    <p:sldId id="270" r:id="rId38"/>
    <p:sldId id="385" r:id="rId39"/>
    <p:sldId id="386" r:id="rId40"/>
    <p:sldId id="388" r:id="rId41"/>
    <p:sldId id="313" r:id="rId42"/>
    <p:sldId id="312" r:id="rId43"/>
    <p:sldId id="271" r:id="rId44"/>
    <p:sldId id="279" r:id="rId45"/>
    <p:sldId id="288" r:id="rId46"/>
    <p:sldId id="289" r:id="rId47"/>
    <p:sldId id="291" r:id="rId48"/>
    <p:sldId id="292" r:id="rId49"/>
    <p:sldId id="293" r:id="rId50"/>
  </p:sldIdLst>
  <p:sldSz cx="9144000" cy="6858000" type="screen4x3"/>
  <p:notesSz cx="6669088"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A76D2F-9863-44B9-E136-9CA6F43E5D9D}" v="40" dt="2022-03-24T01:58:02.400"/>
    <p1510:client id="{BA8586B6-A903-4348-B9F5-54F1A0E514DD}" v="2" dt="2022-03-24T01:37:56.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2" autoAdjust="0"/>
    <p:restoredTop sz="88742" autoAdjust="0"/>
  </p:normalViewPr>
  <p:slideViewPr>
    <p:cSldViewPr snapToGrid="0">
      <p:cViewPr varScale="1">
        <p:scale>
          <a:sx n="37" d="100"/>
          <a:sy n="37" d="100"/>
        </p:scale>
        <p:origin x="1232"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53CBD0-416F-401A-9F35-F0053A4D0D62}"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AC0DBE6F-0AE4-4FDE-A752-AB4E75224680}">
      <dgm:prSet/>
      <dgm:spPr/>
      <dgm:t>
        <a:bodyPr/>
        <a:lstStyle/>
        <a:p>
          <a:r>
            <a:rPr lang="en-US" b="0" i="0"/>
            <a:t>Anxiety and Children</a:t>
          </a:r>
          <a:endParaRPr lang="en-US"/>
        </a:p>
      </dgm:t>
    </dgm:pt>
    <dgm:pt modelId="{8B86A85B-0B60-42FA-AE1B-BC95B34A39BE}" type="parTrans" cxnId="{E80360E7-D3C4-460B-A669-72FC38FD8055}">
      <dgm:prSet/>
      <dgm:spPr/>
      <dgm:t>
        <a:bodyPr/>
        <a:lstStyle/>
        <a:p>
          <a:endParaRPr lang="en-US"/>
        </a:p>
      </dgm:t>
    </dgm:pt>
    <dgm:pt modelId="{20228E2F-F802-4572-BE18-553D2EFE284B}" type="sibTrans" cxnId="{E80360E7-D3C4-460B-A669-72FC38FD8055}">
      <dgm:prSet/>
      <dgm:spPr/>
      <dgm:t>
        <a:bodyPr/>
        <a:lstStyle/>
        <a:p>
          <a:endParaRPr lang="en-US"/>
        </a:p>
      </dgm:t>
    </dgm:pt>
    <dgm:pt modelId="{2B5830B8-4FED-44F0-8B62-8971FDDFF4BD}">
      <dgm:prSet/>
      <dgm:spPr/>
      <dgm:t>
        <a:bodyPr/>
        <a:lstStyle/>
        <a:p>
          <a:r>
            <a:rPr lang="en-US" b="0" i="0"/>
            <a:t>Stacy Story</a:t>
          </a:r>
          <a:endParaRPr lang="en-US"/>
        </a:p>
      </dgm:t>
    </dgm:pt>
    <dgm:pt modelId="{34E701FB-AF4A-4D47-B6C6-9C6007E63703}" type="parTrans" cxnId="{A2DC7FDA-8DF8-452A-9FF1-EBD568DFFFCE}">
      <dgm:prSet/>
      <dgm:spPr/>
      <dgm:t>
        <a:bodyPr/>
        <a:lstStyle/>
        <a:p>
          <a:endParaRPr lang="en-US"/>
        </a:p>
      </dgm:t>
    </dgm:pt>
    <dgm:pt modelId="{4F826A7D-6F1F-4920-9FCA-F8186252231E}" type="sibTrans" cxnId="{A2DC7FDA-8DF8-452A-9FF1-EBD568DFFFCE}">
      <dgm:prSet/>
      <dgm:spPr/>
      <dgm:t>
        <a:bodyPr/>
        <a:lstStyle/>
        <a:p>
          <a:endParaRPr lang="en-US"/>
        </a:p>
      </dgm:t>
    </dgm:pt>
    <dgm:pt modelId="{670A1AA3-E7B3-43B3-9D2C-95BE54718477}" type="pres">
      <dgm:prSet presAssocID="{4853CBD0-416F-401A-9F35-F0053A4D0D62}" presName="hierChild1" presStyleCnt="0">
        <dgm:presLayoutVars>
          <dgm:chPref val="1"/>
          <dgm:dir/>
          <dgm:animOne val="branch"/>
          <dgm:animLvl val="lvl"/>
          <dgm:resizeHandles/>
        </dgm:presLayoutVars>
      </dgm:prSet>
      <dgm:spPr/>
    </dgm:pt>
    <dgm:pt modelId="{685D47E5-88C1-4EDB-936E-FD7A592A4270}" type="pres">
      <dgm:prSet presAssocID="{AC0DBE6F-0AE4-4FDE-A752-AB4E75224680}" presName="hierRoot1" presStyleCnt="0"/>
      <dgm:spPr/>
    </dgm:pt>
    <dgm:pt modelId="{3BFC6116-10C6-463E-A5AF-EF7EA2C03899}" type="pres">
      <dgm:prSet presAssocID="{AC0DBE6F-0AE4-4FDE-A752-AB4E75224680}" presName="composite" presStyleCnt="0"/>
      <dgm:spPr/>
    </dgm:pt>
    <dgm:pt modelId="{549D2979-415A-4B6A-B121-0D06D6FC7C8C}" type="pres">
      <dgm:prSet presAssocID="{AC0DBE6F-0AE4-4FDE-A752-AB4E75224680}" presName="background" presStyleLbl="node0" presStyleIdx="0" presStyleCnt="2"/>
      <dgm:spPr/>
    </dgm:pt>
    <dgm:pt modelId="{92BA11B4-ED73-40F6-B539-1555954D5D41}" type="pres">
      <dgm:prSet presAssocID="{AC0DBE6F-0AE4-4FDE-A752-AB4E75224680}" presName="text" presStyleLbl="fgAcc0" presStyleIdx="0" presStyleCnt="2">
        <dgm:presLayoutVars>
          <dgm:chPref val="3"/>
        </dgm:presLayoutVars>
      </dgm:prSet>
      <dgm:spPr/>
    </dgm:pt>
    <dgm:pt modelId="{AB256D7A-7AEE-4B73-A9EF-B9E2BF82E4E2}" type="pres">
      <dgm:prSet presAssocID="{AC0DBE6F-0AE4-4FDE-A752-AB4E75224680}" presName="hierChild2" presStyleCnt="0"/>
      <dgm:spPr/>
    </dgm:pt>
    <dgm:pt modelId="{00359FF0-57E8-43FC-98C6-DB3D47800941}" type="pres">
      <dgm:prSet presAssocID="{2B5830B8-4FED-44F0-8B62-8971FDDFF4BD}" presName="hierRoot1" presStyleCnt="0"/>
      <dgm:spPr/>
    </dgm:pt>
    <dgm:pt modelId="{B836F1AB-4961-47DC-B9B5-3C2066E62E18}" type="pres">
      <dgm:prSet presAssocID="{2B5830B8-4FED-44F0-8B62-8971FDDFF4BD}" presName="composite" presStyleCnt="0"/>
      <dgm:spPr/>
    </dgm:pt>
    <dgm:pt modelId="{9EBF2E39-479B-44DE-91F3-5B322255A9F1}" type="pres">
      <dgm:prSet presAssocID="{2B5830B8-4FED-44F0-8B62-8971FDDFF4BD}" presName="background" presStyleLbl="node0" presStyleIdx="1" presStyleCnt="2"/>
      <dgm:spPr/>
    </dgm:pt>
    <dgm:pt modelId="{CFB17344-8FE1-4169-96B9-0D424ECA8E10}" type="pres">
      <dgm:prSet presAssocID="{2B5830B8-4FED-44F0-8B62-8971FDDFF4BD}" presName="text" presStyleLbl="fgAcc0" presStyleIdx="1" presStyleCnt="2">
        <dgm:presLayoutVars>
          <dgm:chPref val="3"/>
        </dgm:presLayoutVars>
      </dgm:prSet>
      <dgm:spPr/>
    </dgm:pt>
    <dgm:pt modelId="{812477D3-3E43-45AE-947E-E8D5A3B93557}" type="pres">
      <dgm:prSet presAssocID="{2B5830B8-4FED-44F0-8B62-8971FDDFF4BD}" presName="hierChild2" presStyleCnt="0"/>
      <dgm:spPr/>
    </dgm:pt>
  </dgm:ptLst>
  <dgm:cxnLst>
    <dgm:cxn modelId="{0A7BC200-FE5D-43A9-B842-C0812DC4E0E5}" type="presOf" srcId="{2B5830B8-4FED-44F0-8B62-8971FDDFF4BD}" destId="{CFB17344-8FE1-4169-96B9-0D424ECA8E10}" srcOrd="0" destOrd="0" presId="urn:microsoft.com/office/officeart/2005/8/layout/hierarchy1"/>
    <dgm:cxn modelId="{8ED44112-611F-485C-95C3-AC69C20224C1}" type="presOf" srcId="{4853CBD0-416F-401A-9F35-F0053A4D0D62}" destId="{670A1AA3-E7B3-43B3-9D2C-95BE54718477}" srcOrd="0" destOrd="0" presId="urn:microsoft.com/office/officeart/2005/8/layout/hierarchy1"/>
    <dgm:cxn modelId="{B4308F57-7052-49D8-9082-F6F8477E1821}" type="presOf" srcId="{AC0DBE6F-0AE4-4FDE-A752-AB4E75224680}" destId="{92BA11B4-ED73-40F6-B539-1555954D5D41}" srcOrd="0" destOrd="0" presId="urn:microsoft.com/office/officeart/2005/8/layout/hierarchy1"/>
    <dgm:cxn modelId="{A2DC7FDA-8DF8-452A-9FF1-EBD568DFFFCE}" srcId="{4853CBD0-416F-401A-9F35-F0053A4D0D62}" destId="{2B5830B8-4FED-44F0-8B62-8971FDDFF4BD}" srcOrd="1" destOrd="0" parTransId="{34E701FB-AF4A-4D47-B6C6-9C6007E63703}" sibTransId="{4F826A7D-6F1F-4920-9FCA-F8186252231E}"/>
    <dgm:cxn modelId="{E80360E7-D3C4-460B-A669-72FC38FD8055}" srcId="{4853CBD0-416F-401A-9F35-F0053A4D0D62}" destId="{AC0DBE6F-0AE4-4FDE-A752-AB4E75224680}" srcOrd="0" destOrd="0" parTransId="{8B86A85B-0B60-42FA-AE1B-BC95B34A39BE}" sibTransId="{20228E2F-F802-4572-BE18-553D2EFE284B}"/>
    <dgm:cxn modelId="{639AC72C-25B0-4B00-AE80-73C7D140C18D}" type="presParOf" srcId="{670A1AA3-E7B3-43B3-9D2C-95BE54718477}" destId="{685D47E5-88C1-4EDB-936E-FD7A592A4270}" srcOrd="0" destOrd="0" presId="urn:microsoft.com/office/officeart/2005/8/layout/hierarchy1"/>
    <dgm:cxn modelId="{26207FC0-EC06-476C-9744-A78863F1970F}" type="presParOf" srcId="{685D47E5-88C1-4EDB-936E-FD7A592A4270}" destId="{3BFC6116-10C6-463E-A5AF-EF7EA2C03899}" srcOrd="0" destOrd="0" presId="urn:microsoft.com/office/officeart/2005/8/layout/hierarchy1"/>
    <dgm:cxn modelId="{B9A31525-982D-4B54-A732-40DA7AF69502}" type="presParOf" srcId="{3BFC6116-10C6-463E-A5AF-EF7EA2C03899}" destId="{549D2979-415A-4B6A-B121-0D06D6FC7C8C}" srcOrd="0" destOrd="0" presId="urn:microsoft.com/office/officeart/2005/8/layout/hierarchy1"/>
    <dgm:cxn modelId="{929BBE6A-59AD-4488-9264-155EA20F61B0}" type="presParOf" srcId="{3BFC6116-10C6-463E-A5AF-EF7EA2C03899}" destId="{92BA11B4-ED73-40F6-B539-1555954D5D41}" srcOrd="1" destOrd="0" presId="urn:microsoft.com/office/officeart/2005/8/layout/hierarchy1"/>
    <dgm:cxn modelId="{6E00525E-06CD-47C2-8DC8-225C24F86BB0}" type="presParOf" srcId="{685D47E5-88C1-4EDB-936E-FD7A592A4270}" destId="{AB256D7A-7AEE-4B73-A9EF-B9E2BF82E4E2}" srcOrd="1" destOrd="0" presId="urn:microsoft.com/office/officeart/2005/8/layout/hierarchy1"/>
    <dgm:cxn modelId="{504F7564-F3B3-4B46-9D15-7370DFDC55F0}" type="presParOf" srcId="{670A1AA3-E7B3-43B3-9D2C-95BE54718477}" destId="{00359FF0-57E8-43FC-98C6-DB3D47800941}" srcOrd="1" destOrd="0" presId="urn:microsoft.com/office/officeart/2005/8/layout/hierarchy1"/>
    <dgm:cxn modelId="{EB906AEA-0DC7-4FF5-84C8-BA878C243B7F}" type="presParOf" srcId="{00359FF0-57E8-43FC-98C6-DB3D47800941}" destId="{B836F1AB-4961-47DC-B9B5-3C2066E62E18}" srcOrd="0" destOrd="0" presId="urn:microsoft.com/office/officeart/2005/8/layout/hierarchy1"/>
    <dgm:cxn modelId="{0C625579-B927-4E95-BE32-42B07232F7C2}" type="presParOf" srcId="{B836F1AB-4961-47DC-B9B5-3C2066E62E18}" destId="{9EBF2E39-479B-44DE-91F3-5B322255A9F1}" srcOrd="0" destOrd="0" presId="urn:microsoft.com/office/officeart/2005/8/layout/hierarchy1"/>
    <dgm:cxn modelId="{AACC378E-532D-406F-8FB7-88CA6195DF69}" type="presParOf" srcId="{B836F1AB-4961-47DC-B9B5-3C2066E62E18}" destId="{CFB17344-8FE1-4169-96B9-0D424ECA8E10}" srcOrd="1" destOrd="0" presId="urn:microsoft.com/office/officeart/2005/8/layout/hierarchy1"/>
    <dgm:cxn modelId="{5965EA69-84DC-457D-A37C-6D23C67E65C7}" type="presParOf" srcId="{00359FF0-57E8-43FC-98C6-DB3D47800941}" destId="{812477D3-3E43-45AE-947E-E8D5A3B9355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B62C33-A04B-4D50-BAA2-CF8A1F4B8FC5}" type="doc">
      <dgm:prSet loTypeId="urn:microsoft.com/office/officeart/2005/8/layout/default" loCatId="list" qsTypeId="urn:microsoft.com/office/officeart/2005/8/quickstyle/simple5" qsCatId="simple" csTypeId="urn:microsoft.com/office/officeart/2005/8/colors/accent2_2" csCatId="accent2"/>
      <dgm:spPr/>
      <dgm:t>
        <a:bodyPr/>
        <a:lstStyle/>
        <a:p>
          <a:endParaRPr lang="en-US"/>
        </a:p>
      </dgm:t>
    </dgm:pt>
    <dgm:pt modelId="{B7C71323-4703-4907-AA4D-4C8601DA62F5}">
      <dgm:prSet/>
      <dgm:spPr/>
      <dgm:t>
        <a:bodyPr/>
        <a:lstStyle/>
        <a:p>
          <a:r>
            <a:rPr lang="en-US" b="0" i="0" baseline="0"/>
            <a:t>Apps </a:t>
          </a:r>
          <a:endParaRPr lang="en-US"/>
        </a:p>
      </dgm:t>
    </dgm:pt>
    <dgm:pt modelId="{2475811A-276C-4BD4-A534-34F8806E512B}" type="parTrans" cxnId="{7E39D68A-BC9E-4DA6-8F7A-1CB34AE04616}">
      <dgm:prSet/>
      <dgm:spPr/>
      <dgm:t>
        <a:bodyPr/>
        <a:lstStyle/>
        <a:p>
          <a:endParaRPr lang="en-US"/>
        </a:p>
      </dgm:t>
    </dgm:pt>
    <dgm:pt modelId="{0149DDCD-41C7-4033-A28C-17EF8E255CB7}" type="sibTrans" cxnId="{7E39D68A-BC9E-4DA6-8F7A-1CB34AE04616}">
      <dgm:prSet/>
      <dgm:spPr/>
      <dgm:t>
        <a:bodyPr/>
        <a:lstStyle/>
        <a:p>
          <a:endParaRPr lang="en-US"/>
        </a:p>
      </dgm:t>
    </dgm:pt>
    <dgm:pt modelId="{D9EF7482-BD92-4647-B41C-B317600DCCA9}">
      <dgm:prSet/>
      <dgm:spPr/>
      <dgm:t>
        <a:bodyPr/>
        <a:lstStyle/>
        <a:p>
          <a:r>
            <a:rPr lang="en-US" b="1" i="0" baseline="0"/>
            <a:t>Mindfulness for Children </a:t>
          </a:r>
          <a:r>
            <a:rPr lang="en-US" b="0" i="0" baseline="0"/>
            <a:t>(Free version and Pro Version $4.99/One Time Fee)</a:t>
          </a:r>
          <a:endParaRPr lang="en-US"/>
        </a:p>
      </dgm:t>
    </dgm:pt>
    <dgm:pt modelId="{8B9BD96B-BAE1-4EDD-A3CA-CD59EA14F33F}" type="parTrans" cxnId="{6B697C28-245E-458F-8D9D-976CBA8FFDF1}">
      <dgm:prSet/>
      <dgm:spPr/>
      <dgm:t>
        <a:bodyPr/>
        <a:lstStyle/>
        <a:p>
          <a:endParaRPr lang="en-US"/>
        </a:p>
      </dgm:t>
    </dgm:pt>
    <dgm:pt modelId="{87EB42C8-D9B8-4A65-BD73-0B38247F7D41}" type="sibTrans" cxnId="{6B697C28-245E-458F-8D9D-976CBA8FFDF1}">
      <dgm:prSet/>
      <dgm:spPr/>
      <dgm:t>
        <a:bodyPr/>
        <a:lstStyle/>
        <a:p>
          <a:endParaRPr lang="en-US"/>
        </a:p>
      </dgm:t>
    </dgm:pt>
    <dgm:pt modelId="{699296BD-1F03-439F-AB10-1F51B6D152BE}">
      <dgm:prSet/>
      <dgm:spPr/>
      <dgm:t>
        <a:bodyPr/>
        <a:lstStyle/>
        <a:p>
          <a:r>
            <a:rPr lang="en-US" b="0" i="0" baseline="0"/>
            <a:t>The free version has five guided meditations for children. They give more detailed information about each</a:t>
          </a:r>
          <a:endParaRPr lang="en-US"/>
        </a:p>
      </dgm:t>
    </dgm:pt>
    <dgm:pt modelId="{46BF9527-0227-4666-8BC1-6EB014E00065}" type="parTrans" cxnId="{FCB3C03D-4F21-4D84-9829-6AB455C99087}">
      <dgm:prSet/>
      <dgm:spPr/>
      <dgm:t>
        <a:bodyPr/>
        <a:lstStyle/>
        <a:p>
          <a:endParaRPr lang="en-US"/>
        </a:p>
      </dgm:t>
    </dgm:pt>
    <dgm:pt modelId="{3B3563C0-217F-47DC-B02B-C87EBA0741B1}" type="sibTrans" cxnId="{FCB3C03D-4F21-4D84-9829-6AB455C99087}">
      <dgm:prSet/>
      <dgm:spPr/>
      <dgm:t>
        <a:bodyPr/>
        <a:lstStyle/>
        <a:p>
          <a:endParaRPr lang="en-US"/>
        </a:p>
      </dgm:t>
    </dgm:pt>
    <dgm:pt modelId="{C15599E4-A109-46BA-8120-FA110C7CA103}">
      <dgm:prSet/>
      <dgm:spPr/>
      <dgm:t>
        <a:bodyPr/>
        <a:lstStyle/>
        <a:p>
          <a:r>
            <a:rPr lang="en-US" b="0" i="0" baseline="0"/>
            <a:t>of their meditations and instructions on how to do mindfulness.</a:t>
          </a:r>
          <a:endParaRPr lang="en-US"/>
        </a:p>
      </dgm:t>
    </dgm:pt>
    <dgm:pt modelId="{A48B8CBE-5C9F-4BF8-B22E-3920CC3D438C}" type="parTrans" cxnId="{DB0BB01F-D989-473A-9D7F-045EE4F66973}">
      <dgm:prSet/>
      <dgm:spPr/>
      <dgm:t>
        <a:bodyPr/>
        <a:lstStyle/>
        <a:p>
          <a:endParaRPr lang="en-US"/>
        </a:p>
      </dgm:t>
    </dgm:pt>
    <dgm:pt modelId="{90454DDF-4466-4C7E-9F4B-A97EE7D181D0}" type="sibTrans" cxnId="{DB0BB01F-D989-473A-9D7F-045EE4F66973}">
      <dgm:prSet/>
      <dgm:spPr/>
      <dgm:t>
        <a:bodyPr/>
        <a:lstStyle/>
        <a:p>
          <a:endParaRPr lang="en-US"/>
        </a:p>
      </dgm:t>
    </dgm:pt>
    <dgm:pt modelId="{AFB3E6D0-4288-4E5D-9EE0-43DA40111E79}">
      <dgm:prSet/>
      <dgm:spPr/>
      <dgm:t>
        <a:bodyPr/>
        <a:lstStyle/>
        <a:p>
          <a:r>
            <a:rPr lang="en-US" b="1" i="0" baseline="0"/>
            <a:t>Headspace </a:t>
          </a:r>
          <a:r>
            <a:rPr lang="en-US" b="0" i="0" baseline="0"/>
            <a:t>(Free limited access version, but you can upgrade for the full experience for $7.92/month for</a:t>
          </a:r>
          <a:endParaRPr lang="en-US"/>
        </a:p>
      </dgm:t>
    </dgm:pt>
    <dgm:pt modelId="{4BF91139-C04C-4D69-AFD3-AECDABE3BFA6}" type="parTrans" cxnId="{52CDE90E-29B3-4C69-818E-F9AA3128739E}">
      <dgm:prSet/>
      <dgm:spPr/>
      <dgm:t>
        <a:bodyPr/>
        <a:lstStyle/>
        <a:p>
          <a:endParaRPr lang="en-US"/>
        </a:p>
      </dgm:t>
    </dgm:pt>
    <dgm:pt modelId="{35A207C4-4468-4994-AC35-DCC41EDDD766}" type="sibTrans" cxnId="{52CDE90E-29B3-4C69-818E-F9AA3128739E}">
      <dgm:prSet/>
      <dgm:spPr/>
      <dgm:t>
        <a:bodyPr/>
        <a:lstStyle/>
        <a:p>
          <a:endParaRPr lang="en-US"/>
        </a:p>
      </dgm:t>
    </dgm:pt>
    <dgm:pt modelId="{1E61278D-BF18-4959-98BE-F24C7C1F4570}">
      <dgm:prSet/>
      <dgm:spPr/>
      <dgm:t>
        <a:bodyPr/>
        <a:lstStyle/>
        <a:p>
          <a:r>
            <a:rPr lang="en-US" b="0" i="0" baseline="0"/>
            <a:t>aa year, or $12.99/monthly)</a:t>
          </a:r>
          <a:endParaRPr lang="en-US"/>
        </a:p>
      </dgm:t>
    </dgm:pt>
    <dgm:pt modelId="{39657C65-25D4-4E07-A7D4-C8398920B0D0}" type="parTrans" cxnId="{E78F4B84-8633-4C7E-AFEA-500E0E472528}">
      <dgm:prSet/>
      <dgm:spPr/>
      <dgm:t>
        <a:bodyPr/>
        <a:lstStyle/>
        <a:p>
          <a:endParaRPr lang="en-US"/>
        </a:p>
      </dgm:t>
    </dgm:pt>
    <dgm:pt modelId="{F430AAE2-BB9D-4CC0-8AC9-8D74A20C5D86}" type="sibTrans" cxnId="{E78F4B84-8633-4C7E-AFEA-500E0E472528}">
      <dgm:prSet/>
      <dgm:spPr/>
      <dgm:t>
        <a:bodyPr/>
        <a:lstStyle/>
        <a:p>
          <a:endParaRPr lang="en-US"/>
        </a:p>
      </dgm:t>
    </dgm:pt>
    <dgm:pt modelId="{4E000000-E24E-4C8F-83AC-37A7D3B0868D}">
      <dgm:prSet/>
      <dgm:spPr/>
      <dgm:t>
        <a:bodyPr/>
        <a:lstStyle/>
        <a:p>
          <a:r>
            <a:rPr lang="en-US" b="0" i="0" baseline="0"/>
            <a:t>A popular one for adults, this also has a section just for children. It’s divided by age (under 5, elementary</a:t>
          </a:r>
          <a:endParaRPr lang="en-US"/>
        </a:p>
      </dgm:t>
    </dgm:pt>
    <dgm:pt modelId="{8BBCDD7F-B5CC-4324-8504-4133C51AE0BB}" type="parTrans" cxnId="{AE77BC12-A216-4DC9-9B11-AA37191B606B}">
      <dgm:prSet/>
      <dgm:spPr/>
      <dgm:t>
        <a:bodyPr/>
        <a:lstStyle/>
        <a:p>
          <a:endParaRPr lang="en-US"/>
        </a:p>
      </dgm:t>
    </dgm:pt>
    <dgm:pt modelId="{2A9481F7-74B3-41AA-9FA7-B7C3784E63F9}" type="sibTrans" cxnId="{AE77BC12-A216-4DC9-9B11-AA37191B606B}">
      <dgm:prSet/>
      <dgm:spPr/>
      <dgm:t>
        <a:bodyPr/>
        <a:lstStyle/>
        <a:p>
          <a:endParaRPr lang="en-US"/>
        </a:p>
      </dgm:t>
    </dgm:pt>
    <dgm:pt modelId="{D0972C8D-C67E-41FD-9A3B-E75FB0562AD7}">
      <dgm:prSet/>
      <dgm:spPr/>
      <dgm:t>
        <a:bodyPr/>
        <a:lstStyle/>
        <a:p>
          <a:r>
            <a:rPr lang="en-US" b="0" i="0" baseline="0"/>
            <a:t>children, and pre-teens) and covers topics like calm, focus, kindness, sleep, and wake up. There’s an</a:t>
          </a:r>
          <a:endParaRPr lang="en-US"/>
        </a:p>
      </dgm:t>
    </dgm:pt>
    <dgm:pt modelId="{4EEEAFC0-9603-40D4-9DAF-7A282B232F68}" type="parTrans" cxnId="{A096EF88-E35D-4506-B415-17CB1B80100B}">
      <dgm:prSet/>
      <dgm:spPr/>
      <dgm:t>
        <a:bodyPr/>
        <a:lstStyle/>
        <a:p>
          <a:endParaRPr lang="en-US"/>
        </a:p>
      </dgm:t>
    </dgm:pt>
    <dgm:pt modelId="{A4DC81E8-F8FD-4215-B631-0C2F1FF83F51}" type="sibTrans" cxnId="{A096EF88-E35D-4506-B415-17CB1B80100B}">
      <dgm:prSet/>
      <dgm:spPr/>
      <dgm:t>
        <a:bodyPr/>
        <a:lstStyle/>
        <a:p>
          <a:endParaRPr lang="en-US"/>
        </a:p>
      </dgm:t>
    </dgm:pt>
    <dgm:pt modelId="{6D34E15B-5A6A-4311-8A95-2C04006C3FCB}">
      <dgm:prSet/>
      <dgm:spPr/>
      <dgm:t>
        <a:bodyPr/>
        <a:lstStyle/>
        <a:p>
          <a:r>
            <a:rPr lang="en-US" b="0" i="0" baseline="0"/>
            <a:t>introduction video to help you get started.</a:t>
          </a:r>
          <a:endParaRPr lang="en-US"/>
        </a:p>
      </dgm:t>
    </dgm:pt>
    <dgm:pt modelId="{1DFDE679-911B-43F5-8F70-3DA23EF41C9A}" type="parTrans" cxnId="{F467A834-264B-43A4-900C-860EF546D06C}">
      <dgm:prSet/>
      <dgm:spPr/>
      <dgm:t>
        <a:bodyPr/>
        <a:lstStyle/>
        <a:p>
          <a:endParaRPr lang="en-US"/>
        </a:p>
      </dgm:t>
    </dgm:pt>
    <dgm:pt modelId="{17A4D519-55D0-4FFD-8569-8FE45C890441}" type="sibTrans" cxnId="{F467A834-264B-43A4-900C-860EF546D06C}">
      <dgm:prSet/>
      <dgm:spPr/>
      <dgm:t>
        <a:bodyPr/>
        <a:lstStyle/>
        <a:p>
          <a:endParaRPr lang="en-US"/>
        </a:p>
      </dgm:t>
    </dgm:pt>
    <dgm:pt modelId="{7696EBEA-9603-4381-8D87-C23D6A6178F7}">
      <dgm:prSet/>
      <dgm:spPr/>
      <dgm:t>
        <a:bodyPr/>
        <a:lstStyle/>
        <a:p>
          <a:r>
            <a:rPr lang="en-US" b="1" i="0" baseline="0"/>
            <a:t>Recolor: Coloring Book for Kids </a:t>
          </a:r>
          <a:r>
            <a:rPr lang="en-US" b="0" i="0" baseline="0"/>
            <a:t>(Free)</a:t>
          </a:r>
          <a:endParaRPr lang="en-US"/>
        </a:p>
      </dgm:t>
    </dgm:pt>
    <dgm:pt modelId="{A58B52FC-76AF-4220-AA12-B21ABE8F4D8D}" type="parTrans" cxnId="{0BED907B-535D-46D9-AA7C-30624AF7F593}">
      <dgm:prSet/>
      <dgm:spPr/>
      <dgm:t>
        <a:bodyPr/>
        <a:lstStyle/>
        <a:p>
          <a:endParaRPr lang="en-US"/>
        </a:p>
      </dgm:t>
    </dgm:pt>
    <dgm:pt modelId="{630396B0-2F46-4BB6-A947-DD2862900FDF}" type="sibTrans" cxnId="{0BED907B-535D-46D9-AA7C-30624AF7F593}">
      <dgm:prSet/>
      <dgm:spPr/>
      <dgm:t>
        <a:bodyPr/>
        <a:lstStyle/>
        <a:p>
          <a:endParaRPr lang="en-US"/>
        </a:p>
      </dgm:t>
    </dgm:pt>
    <dgm:pt modelId="{41192E0E-B1C9-4086-B878-5880338B5846}">
      <dgm:prSet/>
      <dgm:spPr/>
      <dgm:t>
        <a:bodyPr/>
        <a:lstStyle/>
        <a:p>
          <a:r>
            <a:rPr lang="en-US" b="0" i="0" baseline="0"/>
            <a:t>A coloring app that’s very easy to use. Just pick a picture and a color palette. Touch the color you want</a:t>
          </a:r>
          <a:endParaRPr lang="en-US"/>
        </a:p>
      </dgm:t>
    </dgm:pt>
    <dgm:pt modelId="{AB67FB48-4D31-4899-B44D-2FE4637D58FD}" type="parTrans" cxnId="{56DCB3D3-78A2-43C5-B85D-CFC77D40B15F}">
      <dgm:prSet/>
      <dgm:spPr/>
      <dgm:t>
        <a:bodyPr/>
        <a:lstStyle/>
        <a:p>
          <a:endParaRPr lang="en-US"/>
        </a:p>
      </dgm:t>
    </dgm:pt>
    <dgm:pt modelId="{072905CE-333D-4A2F-8F64-2C7904E295EF}" type="sibTrans" cxnId="{56DCB3D3-78A2-43C5-B85D-CFC77D40B15F}">
      <dgm:prSet/>
      <dgm:spPr/>
      <dgm:t>
        <a:bodyPr/>
        <a:lstStyle/>
        <a:p>
          <a:endParaRPr lang="en-US"/>
        </a:p>
      </dgm:t>
    </dgm:pt>
    <dgm:pt modelId="{F77E255A-EBE0-489A-ABB6-3ACCAE0878EF}">
      <dgm:prSet/>
      <dgm:spPr/>
      <dgm:t>
        <a:bodyPr/>
        <a:lstStyle/>
        <a:p>
          <a:r>
            <a:rPr lang="en-US" b="0" i="0" baseline="0"/>
            <a:t>and tap the area of the picture you want to color in. You can zoom in on details. What a neat way to</a:t>
          </a:r>
          <a:endParaRPr lang="en-US"/>
        </a:p>
      </dgm:t>
    </dgm:pt>
    <dgm:pt modelId="{FA7EB1BE-26D9-4844-B348-AA565A499BE3}" type="parTrans" cxnId="{44E59A8D-39B5-4FAD-BAE4-9F548B93403A}">
      <dgm:prSet/>
      <dgm:spPr/>
      <dgm:t>
        <a:bodyPr/>
        <a:lstStyle/>
        <a:p>
          <a:endParaRPr lang="en-US"/>
        </a:p>
      </dgm:t>
    </dgm:pt>
    <dgm:pt modelId="{A0CE6B6D-D56C-4AB5-9959-5AA2D0412E6D}" type="sibTrans" cxnId="{44E59A8D-39B5-4FAD-BAE4-9F548B93403A}">
      <dgm:prSet/>
      <dgm:spPr/>
      <dgm:t>
        <a:bodyPr/>
        <a:lstStyle/>
        <a:p>
          <a:endParaRPr lang="en-US"/>
        </a:p>
      </dgm:t>
    </dgm:pt>
    <dgm:pt modelId="{83E74EEB-D73D-4775-A895-3A83B9495B96}">
      <dgm:prSet/>
      <dgm:spPr/>
      <dgm:t>
        <a:bodyPr/>
        <a:lstStyle/>
        <a:p>
          <a:r>
            <a:rPr lang="en-US" b="0" i="0" baseline="0"/>
            <a:t>distract children!</a:t>
          </a:r>
          <a:endParaRPr lang="en-US"/>
        </a:p>
      </dgm:t>
    </dgm:pt>
    <dgm:pt modelId="{D0989516-B194-4582-B83C-85503FE84338}" type="parTrans" cxnId="{AA6A3E94-1F74-4A88-B3F2-4C27BD26FBBB}">
      <dgm:prSet/>
      <dgm:spPr/>
      <dgm:t>
        <a:bodyPr/>
        <a:lstStyle/>
        <a:p>
          <a:endParaRPr lang="en-US"/>
        </a:p>
      </dgm:t>
    </dgm:pt>
    <dgm:pt modelId="{0113AF16-4ADE-4D52-AF63-FAA9FB203307}" type="sibTrans" cxnId="{AA6A3E94-1F74-4A88-B3F2-4C27BD26FBBB}">
      <dgm:prSet/>
      <dgm:spPr/>
      <dgm:t>
        <a:bodyPr/>
        <a:lstStyle/>
        <a:p>
          <a:endParaRPr lang="en-US"/>
        </a:p>
      </dgm:t>
    </dgm:pt>
    <dgm:pt modelId="{F286C06A-418E-405A-A19A-ACED2F9CCE8C}">
      <dgm:prSet/>
      <dgm:spPr/>
      <dgm:t>
        <a:bodyPr/>
        <a:lstStyle/>
        <a:p>
          <a:r>
            <a:rPr lang="en-US" b="1" i="0" baseline="0"/>
            <a:t>Tanzen Free </a:t>
          </a:r>
          <a:r>
            <a:rPr lang="en-US" b="0" i="0" baseline="0"/>
            <a:t>(Free)</a:t>
          </a:r>
          <a:endParaRPr lang="en-US"/>
        </a:p>
      </dgm:t>
    </dgm:pt>
    <dgm:pt modelId="{1CB0D7FD-9A41-4E1A-B590-C0315A40B81F}" type="parTrans" cxnId="{8BB7BA78-0632-4FFF-88CB-66A3C3E0E162}">
      <dgm:prSet/>
      <dgm:spPr/>
      <dgm:t>
        <a:bodyPr/>
        <a:lstStyle/>
        <a:p>
          <a:endParaRPr lang="en-US"/>
        </a:p>
      </dgm:t>
    </dgm:pt>
    <dgm:pt modelId="{78E75401-4F63-49A2-B3C6-ADCCD475A8D3}" type="sibTrans" cxnId="{8BB7BA78-0632-4FFF-88CB-66A3C3E0E162}">
      <dgm:prSet/>
      <dgm:spPr/>
      <dgm:t>
        <a:bodyPr/>
        <a:lstStyle/>
        <a:p>
          <a:endParaRPr lang="en-US"/>
        </a:p>
      </dgm:t>
    </dgm:pt>
    <dgm:pt modelId="{7E5B5623-0865-49E2-A548-F205046EACF8}">
      <dgm:prSet/>
      <dgm:spPr/>
      <dgm:t>
        <a:bodyPr/>
        <a:lstStyle/>
        <a:p>
          <a:r>
            <a:rPr lang="en-US" b="0" i="0" baseline="0"/>
            <a:t>Relaxing tangram puzzles. They have all the pieces out for you; all you have to do is arrange them.</a:t>
          </a:r>
          <a:endParaRPr lang="en-US"/>
        </a:p>
      </dgm:t>
    </dgm:pt>
    <dgm:pt modelId="{46CCF257-AC75-42FB-8A0E-DCDC83F627A4}" type="parTrans" cxnId="{AA7989C6-3FA4-4DCF-AF67-F57A49A6C539}">
      <dgm:prSet/>
      <dgm:spPr/>
      <dgm:t>
        <a:bodyPr/>
        <a:lstStyle/>
        <a:p>
          <a:endParaRPr lang="en-US"/>
        </a:p>
      </dgm:t>
    </dgm:pt>
    <dgm:pt modelId="{9F2F2BCB-D321-4FF0-A3C1-9165D4671622}" type="sibTrans" cxnId="{AA7989C6-3FA4-4DCF-AF67-F57A49A6C539}">
      <dgm:prSet/>
      <dgm:spPr/>
      <dgm:t>
        <a:bodyPr/>
        <a:lstStyle/>
        <a:p>
          <a:endParaRPr lang="en-US"/>
        </a:p>
      </dgm:t>
    </dgm:pt>
    <dgm:pt modelId="{B1082197-AA95-444A-8BE1-EE7A50B83B6E}">
      <dgm:prSet/>
      <dgm:spPr/>
      <dgm:t>
        <a:bodyPr/>
        <a:lstStyle/>
        <a:p>
          <a:r>
            <a:rPr lang="en-US" b="1" i="0" baseline="0"/>
            <a:t>Blox </a:t>
          </a:r>
          <a:r>
            <a:rPr lang="en-US" b="0" i="0" baseline="0"/>
            <a:t>(Free)</a:t>
          </a:r>
          <a:endParaRPr lang="en-US"/>
        </a:p>
      </dgm:t>
    </dgm:pt>
    <dgm:pt modelId="{CD6523AA-0F81-49D6-B7E5-7E6F5EC4096E}" type="parTrans" cxnId="{C100F7B4-206A-42BD-9D16-C654DA5FCD5B}">
      <dgm:prSet/>
      <dgm:spPr/>
      <dgm:t>
        <a:bodyPr/>
        <a:lstStyle/>
        <a:p>
          <a:endParaRPr lang="en-US"/>
        </a:p>
      </dgm:t>
    </dgm:pt>
    <dgm:pt modelId="{DB323F37-F2E7-4850-99F2-46011369420F}" type="sibTrans" cxnId="{C100F7B4-206A-42BD-9D16-C654DA5FCD5B}">
      <dgm:prSet/>
      <dgm:spPr/>
      <dgm:t>
        <a:bodyPr/>
        <a:lstStyle/>
        <a:p>
          <a:endParaRPr lang="en-US"/>
        </a:p>
      </dgm:t>
    </dgm:pt>
    <dgm:pt modelId="{4473F8E4-EC02-4E72-89A0-72119790596C}">
      <dgm:prSet/>
      <dgm:spPr/>
      <dgm:t>
        <a:bodyPr/>
        <a:lstStyle/>
        <a:p>
          <a:r>
            <a:rPr lang="en-US" b="0" i="0" baseline="0"/>
            <a:t>This is a beautifully minimalist 3D physics game. Relax and enjoy the peaceful waves and calm sounds as</a:t>
          </a:r>
          <a:endParaRPr lang="en-US"/>
        </a:p>
      </dgm:t>
    </dgm:pt>
    <dgm:pt modelId="{82BB66A1-67B6-4809-AAE9-39B00D32BF18}" type="parTrans" cxnId="{200ADEF0-24EE-4930-B83E-61F25B2A667B}">
      <dgm:prSet/>
      <dgm:spPr/>
      <dgm:t>
        <a:bodyPr/>
        <a:lstStyle/>
        <a:p>
          <a:endParaRPr lang="en-US"/>
        </a:p>
      </dgm:t>
    </dgm:pt>
    <dgm:pt modelId="{50B21702-583C-4ADA-8221-CC550FC2F8CA}" type="sibTrans" cxnId="{200ADEF0-24EE-4930-B83E-61F25B2A667B}">
      <dgm:prSet/>
      <dgm:spPr/>
      <dgm:t>
        <a:bodyPr/>
        <a:lstStyle/>
        <a:p>
          <a:endParaRPr lang="en-US"/>
        </a:p>
      </dgm:t>
    </dgm:pt>
    <dgm:pt modelId="{EE9F02AE-DFD8-42C4-A6C7-2A597D751D65}">
      <dgm:prSet/>
      <dgm:spPr/>
      <dgm:t>
        <a:bodyPr/>
        <a:lstStyle/>
        <a:p>
          <a:r>
            <a:rPr lang="en-US" b="0" i="0" baseline="0"/>
            <a:t>you swipe away blocks from an endless tower. Be sure to keep the diamond on top while you move out the</a:t>
          </a:r>
          <a:endParaRPr lang="en-US"/>
        </a:p>
      </dgm:t>
    </dgm:pt>
    <dgm:pt modelId="{04FBF733-1B6C-42C9-B345-AF1C370E9109}" type="parTrans" cxnId="{F1299CB5-AC0C-4CD0-8774-A39009FB7C63}">
      <dgm:prSet/>
      <dgm:spPr/>
      <dgm:t>
        <a:bodyPr/>
        <a:lstStyle/>
        <a:p>
          <a:endParaRPr lang="en-US"/>
        </a:p>
      </dgm:t>
    </dgm:pt>
    <dgm:pt modelId="{016331A9-A1E8-4DF6-A63A-65A37B433E09}" type="sibTrans" cxnId="{F1299CB5-AC0C-4CD0-8774-A39009FB7C63}">
      <dgm:prSet/>
      <dgm:spPr/>
      <dgm:t>
        <a:bodyPr/>
        <a:lstStyle/>
        <a:p>
          <a:endParaRPr lang="en-US"/>
        </a:p>
      </dgm:t>
    </dgm:pt>
    <dgm:pt modelId="{33EF7406-0508-4E08-A2E0-C1F2982173EE}">
      <dgm:prSet/>
      <dgm:spPr/>
      <dgm:t>
        <a:bodyPr/>
        <a:lstStyle/>
        <a:p>
          <a:r>
            <a:rPr lang="en-US" b="0" i="0" baseline="0"/>
            <a:t>blocks below.</a:t>
          </a:r>
          <a:endParaRPr lang="en-US"/>
        </a:p>
      </dgm:t>
    </dgm:pt>
    <dgm:pt modelId="{BC4D1C1E-9D25-4DC1-9B72-ED01EE373584}" type="parTrans" cxnId="{DDF2E3BB-24EF-4BB7-B122-0691B21A288F}">
      <dgm:prSet/>
      <dgm:spPr/>
      <dgm:t>
        <a:bodyPr/>
        <a:lstStyle/>
        <a:p>
          <a:endParaRPr lang="en-US"/>
        </a:p>
      </dgm:t>
    </dgm:pt>
    <dgm:pt modelId="{95B24AE8-21E0-48B4-9BB5-857349345972}" type="sibTrans" cxnId="{DDF2E3BB-24EF-4BB7-B122-0691B21A288F}">
      <dgm:prSet/>
      <dgm:spPr/>
      <dgm:t>
        <a:bodyPr/>
        <a:lstStyle/>
        <a:p>
          <a:endParaRPr lang="en-US"/>
        </a:p>
      </dgm:t>
    </dgm:pt>
    <dgm:pt modelId="{8182C981-8E4A-4FDB-92AF-C1A619D50168}">
      <dgm:prSet/>
      <dgm:spPr/>
      <dgm:t>
        <a:bodyPr/>
        <a:lstStyle/>
        <a:p>
          <a:r>
            <a:rPr lang="en-US" b="1" i="0" baseline="0"/>
            <a:t>Mekorama </a:t>
          </a:r>
          <a:r>
            <a:rPr lang="en-US" b="0" i="0" baseline="0"/>
            <a:t>(Free)</a:t>
          </a:r>
          <a:endParaRPr lang="en-US"/>
        </a:p>
      </dgm:t>
    </dgm:pt>
    <dgm:pt modelId="{5C95C8D8-D23C-4B4E-AABD-CE1D53CC84B2}" type="parTrans" cxnId="{14D9CCE6-5364-4602-958A-CC255DE4B9B1}">
      <dgm:prSet/>
      <dgm:spPr/>
      <dgm:t>
        <a:bodyPr/>
        <a:lstStyle/>
        <a:p>
          <a:endParaRPr lang="en-US"/>
        </a:p>
      </dgm:t>
    </dgm:pt>
    <dgm:pt modelId="{D16A192F-D029-4CC8-A71A-3FD0B6A9DFEF}" type="sibTrans" cxnId="{14D9CCE6-5364-4602-958A-CC255DE4B9B1}">
      <dgm:prSet/>
      <dgm:spPr/>
      <dgm:t>
        <a:bodyPr/>
        <a:lstStyle/>
        <a:p>
          <a:endParaRPr lang="en-US"/>
        </a:p>
      </dgm:t>
    </dgm:pt>
    <dgm:pt modelId="{93AE6E09-63EA-4E2C-9AA1-E0431590C83C}">
      <dgm:prSet/>
      <dgm:spPr/>
      <dgm:t>
        <a:bodyPr/>
        <a:lstStyle/>
        <a:p>
          <a:r>
            <a:rPr lang="en-US" b="0" i="0" baseline="0"/>
            <a:t>You lead a cute little robot through puzzles with no timers or buzzers. It’s adorable!</a:t>
          </a:r>
          <a:endParaRPr lang="en-US"/>
        </a:p>
      </dgm:t>
    </dgm:pt>
    <dgm:pt modelId="{8402E779-09AD-4DDB-A247-61E14A697759}" type="parTrans" cxnId="{965B0780-AE08-4E0E-896F-D73BB7C25876}">
      <dgm:prSet/>
      <dgm:spPr/>
      <dgm:t>
        <a:bodyPr/>
        <a:lstStyle/>
        <a:p>
          <a:endParaRPr lang="en-US"/>
        </a:p>
      </dgm:t>
    </dgm:pt>
    <dgm:pt modelId="{CB83CDC4-169E-4D3F-94C6-FA5EDDCEB351}" type="sibTrans" cxnId="{965B0780-AE08-4E0E-896F-D73BB7C25876}">
      <dgm:prSet/>
      <dgm:spPr/>
      <dgm:t>
        <a:bodyPr/>
        <a:lstStyle/>
        <a:p>
          <a:endParaRPr lang="en-US"/>
        </a:p>
      </dgm:t>
    </dgm:pt>
    <dgm:pt modelId="{C92BF98B-B01F-48F4-BB55-1050520C2DD5}" type="pres">
      <dgm:prSet presAssocID="{0CB62C33-A04B-4D50-BAA2-CF8A1F4B8FC5}" presName="diagram" presStyleCnt="0">
        <dgm:presLayoutVars>
          <dgm:dir/>
          <dgm:resizeHandles val="exact"/>
        </dgm:presLayoutVars>
      </dgm:prSet>
      <dgm:spPr/>
    </dgm:pt>
    <dgm:pt modelId="{EB88419C-F41F-4F67-9737-FF175DC8F358}" type="pres">
      <dgm:prSet presAssocID="{B7C71323-4703-4907-AA4D-4C8601DA62F5}" presName="node" presStyleLbl="node1" presStyleIdx="0" presStyleCnt="21">
        <dgm:presLayoutVars>
          <dgm:bulletEnabled val="1"/>
        </dgm:presLayoutVars>
      </dgm:prSet>
      <dgm:spPr/>
    </dgm:pt>
    <dgm:pt modelId="{78A56910-B394-4487-8C6C-5966DFC8B3E9}" type="pres">
      <dgm:prSet presAssocID="{0149DDCD-41C7-4033-A28C-17EF8E255CB7}" presName="sibTrans" presStyleCnt="0"/>
      <dgm:spPr/>
    </dgm:pt>
    <dgm:pt modelId="{9A20AD0D-6949-4B14-BA50-A77577B24E22}" type="pres">
      <dgm:prSet presAssocID="{D9EF7482-BD92-4647-B41C-B317600DCCA9}" presName="node" presStyleLbl="node1" presStyleIdx="1" presStyleCnt="21">
        <dgm:presLayoutVars>
          <dgm:bulletEnabled val="1"/>
        </dgm:presLayoutVars>
      </dgm:prSet>
      <dgm:spPr/>
    </dgm:pt>
    <dgm:pt modelId="{56C27638-940D-4E27-A315-6DAC210EC21C}" type="pres">
      <dgm:prSet presAssocID="{87EB42C8-D9B8-4A65-BD73-0B38247F7D41}" presName="sibTrans" presStyleCnt="0"/>
      <dgm:spPr/>
    </dgm:pt>
    <dgm:pt modelId="{C80CE1F7-0CF1-4C7A-B550-864D0C35B04A}" type="pres">
      <dgm:prSet presAssocID="{699296BD-1F03-439F-AB10-1F51B6D152BE}" presName="node" presStyleLbl="node1" presStyleIdx="2" presStyleCnt="21">
        <dgm:presLayoutVars>
          <dgm:bulletEnabled val="1"/>
        </dgm:presLayoutVars>
      </dgm:prSet>
      <dgm:spPr/>
    </dgm:pt>
    <dgm:pt modelId="{72CE7921-3DAC-4200-8E8C-BB0CA3527EC2}" type="pres">
      <dgm:prSet presAssocID="{3B3563C0-217F-47DC-B02B-C87EBA0741B1}" presName="sibTrans" presStyleCnt="0"/>
      <dgm:spPr/>
    </dgm:pt>
    <dgm:pt modelId="{F4D11E9B-ABC3-4EDB-81F0-1CC19A2833B4}" type="pres">
      <dgm:prSet presAssocID="{C15599E4-A109-46BA-8120-FA110C7CA103}" presName="node" presStyleLbl="node1" presStyleIdx="3" presStyleCnt="21">
        <dgm:presLayoutVars>
          <dgm:bulletEnabled val="1"/>
        </dgm:presLayoutVars>
      </dgm:prSet>
      <dgm:spPr/>
    </dgm:pt>
    <dgm:pt modelId="{3C92C617-E599-4A8E-A71F-ABA30484A89C}" type="pres">
      <dgm:prSet presAssocID="{90454DDF-4466-4C7E-9F4B-A97EE7D181D0}" presName="sibTrans" presStyleCnt="0"/>
      <dgm:spPr/>
    </dgm:pt>
    <dgm:pt modelId="{F999DBB7-466C-4D3E-BDAB-6C1269229FC9}" type="pres">
      <dgm:prSet presAssocID="{AFB3E6D0-4288-4E5D-9EE0-43DA40111E79}" presName="node" presStyleLbl="node1" presStyleIdx="4" presStyleCnt="21">
        <dgm:presLayoutVars>
          <dgm:bulletEnabled val="1"/>
        </dgm:presLayoutVars>
      </dgm:prSet>
      <dgm:spPr/>
    </dgm:pt>
    <dgm:pt modelId="{D13304FD-01AD-4E1B-A61B-49BA1551BD53}" type="pres">
      <dgm:prSet presAssocID="{35A207C4-4468-4994-AC35-DCC41EDDD766}" presName="sibTrans" presStyleCnt="0"/>
      <dgm:spPr/>
    </dgm:pt>
    <dgm:pt modelId="{9076FF30-0EC8-41E7-932E-3FECCE76BCB1}" type="pres">
      <dgm:prSet presAssocID="{1E61278D-BF18-4959-98BE-F24C7C1F4570}" presName="node" presStyleLbl="node1" presStyleIdx="5" presStyleCnt="21">
        <dgm:presLayoutVars>
          <dgm:bulletEnabled val="1"/>
        </dgm:presLayoutVars>
      </dgm:prSet>
      <dgm:spPr/>
    </dgm:pt>
    <dgm:pt modelId="{45511045-BEBD-452C-A677-043E4B8DCC8A}" type="pres">
      <dgm:prSet presAssocID="{F430AAE2-BB9D-4CC0-8AC9-8D74A20C5D86}" presName="sibTrans" presStyleCnt="0"/>
      <dgm:spPr/>
    </dgm:pt>
    <dgm:pt modelId="{635A4BD7-02D9-41BE-823A-0CAC5166201B}" type="pres">
      <dgm:prSet presAssocID="{4E000000-E24E-4C8F-83AC-37A7D3B0868D}" presName="node" presStyleLbl="node1" presStyleIdx="6" presStyleCnt="21">
        <dgm:presLayoutVars>
          <dgm:bulletEnabled val="1"/>
        </dgm:presLayoutVars>
      </dgm:prSet>
      <dgm:spPr/>
    </dgm:pt>
    <dgm:pt modelId="{F002B0D1-0B4E-48D1-9408-4F392432A5C0}" type="pres">
      <dgm:prSet presAssocID="{2A9481F7-74B3-41AA-9FA7-B7C3784E63F9}" presName="sibTrans" presStyleCnt="0"/>
      <dgm:spPr/>
    </dgm:pt>
    <dgm:pt modelId="{56E6E50E-7323-4455-9040-3BD98174B2DB}" type="pres">
      <dgm:prSet presAssocID="{D0972C8D-C67E-41FD-9A3B-E75FB0562AD7}" presName="node" presStyleLbl="node1" presStyleIdx="7" presStyleCnt="21">
        <dgm:presLayoutVars>
          <dgm:bulletEnabled val="1"/>
        </dgm:presLayoutVars>
      </dgm:prSet>
      <dgm:spPr/>
    </dgm:pt>
    <dgm:pt modelId="{F2FB3499-4D26-4044-851D-EA48AF2CA9BC}" type="pres">
      <dgm:prSet presAssocID="{A4DC81E8-F8FD-4215-B631-0C2F1FF83F51}" presName="sibTrans" presStyleCnt="0"/>
      <dgm:spPr/>
    </dgm:pt>
    <dgm:pt modelId="{08131093-C04F-4D7B-9877-8DEBB24ACDE8}" type="pres">
      <dgm:prSet presAssocID="{6D34E15B-5A6A-4311-8A95-2C04006C3FCB}" presName="node" presStyleLbl="node1" presStyleIdx="8" presStyleCnt="21">
        <dgm:presLayoutVars>
          <dgm:bulletEnabled val="1"/>
        </dgm:presLayoutVars>
      </dgm:prSet>
      <dgm:spPr/>
    </dgm:pt>
    <dgm:pt modelId="{D259B53E-C015-4455-9923-6FDD1A0BA29D}" type="pres">
      <dgm:prSet presAssocID="{17A4D519-55D0-4FFD-8569-8FE45C890441}" presName="sibTrans" presStyleCnt="0"/>
      <dgm:spPr/>
    </dgm:pt>
    <dgm:pt modelId="{958468D6-EB46-46C9-9D1C-E6D0158CEDF2}" type="pres">
      <dgm:prSet presAssocID="{7696EBEA-9603-4381-8D87-C23D6A6178F7}" presName="node" presStyleLbl="node1" presStyleIdx="9" presStyleCnt="21">
        <dgm:presLayoutVars>
          <dgm:bulletEnabled val="1"/>
        </dgm:presLayoutVars>
      </dgm:prSet>
      <dgm:spPr/>
    </dgm:pt>
    <dgm:pt modelId="{9AC01FAF-2DF3-49BF-B81E-FE281647DFD2}" type="pres">
      <dgm:prSet presAssocID="{630396B0-2F46-4BB6-A947-DD2862900FDF}" presName="sibTrans" presStyleCnt="0"/>
      <dgm:spPr/>
    </dgm:pt>
    <dgm:pt modelId="{8EBA4C7C-FD2E-4EE3-866E-A89BB2E70ED3}" type="pres">
      <dgm:prSet presAssocID="{41192E0E-B1C9-4086-B878-5880338B5846}" presName="node" presStyleLbl="node1" presStyleIdx="10" presStyleCnt="21">
        <dgm:presLayoutVars>
          <dgm:bulletEnabled val="1"/>
        </dgm:presLayoutVars>
      </dgm:prSet>
      <dgm:spPr/>
    </dgm:pt>
    <dgm:pt modelId="{87B5C8ED-D945-4101-8E40-F4648D9B2181}" type="pres">
      <dgm:prSet presAssocID="{072905CE-333D-4A2F-8F64-2C7904E295EF}" presName="sibTrans" presStyleCnt="0"/>
      <dgm:spPr/>
    </dgm:pt>
    <dgm:pt modelId="{F34EF05C-2A95-4372-A324-366ED824339F}" type="pres">
      <dgm:prSet presAssocID="{F77E255A-EBE0-489A-ABB6-3ACCAE0878EF}" presName="node" presStyleLbl="node1" presStyleIdx="11" presStyleCnt="21">
        <dgm:presLayoutVars>
          <dgm:bulletEnabled val="1"/>
        </dgm:presLayoutVars>
      </dgm:prSet>
      <dgm:spPr/>
    </dgm:pt>
    <dgm:pt modelId="{B408585D-D4A9-4B5C-AD2E-B32936F1C3B3}" type="pres">
      <dgm:prSet presAssocID="{A0CE6B6D-D56C-4AB5-9959-5AA2D0412E6D}" presName="sibTrans" presStyleCnt="0"/>
      <dgm:spPr/>
    </dgm:pt>
    <dgm:pt modelId="{20BECC99-AEDE-4175-8F55-A9451880BFEE}" type="pres">
      <dgm:prSet presAssocID="{83E74EEB-D73D-4775-A895-3A83B9495B96}" presName="node" presStyleLbl="node1" presStyleIdx="12" presStyleCnt="21">
        <dgm:presLayoutVars>
          <dgm:bulletEnabled val="1"/>
        </dgm:presLayoutVars>
      </dgm:prSet>
      <dgm:spPr/>
    </dgm:pt>
    <dgm:pt modelId="{F4D511C8-074B-48E5-9C70-136C1A50ADD8}" type="pres">
      <dgm:prSet presAssocID="{0113AF16-4ADE-4D52-AF63-FAA9FB203307}" presName="sibTrans" presStyleCnt="0"/>
      <dgm:spPr/>
    </dgm:pt>
    <dgm:pt modelId="{97EB2E90-D929-48B6-B18C-48029ECABC63}" type="pres">
      <dgm:prSet presAssocID="{F286C06A-418E-405A-A19A-ACED2F9CCE8C}" presName="node" presStyleLbl="node1" presStyleIdx="13" presStyleCnt="21">
        <dgm:presLayoutVars>
          <dgm:bulletEnabled val="1"/>
        </dgm:presLayoutVars>
      </dgm:prSet>
      <dgm:spPr/>
    </dgm:pt>
    <dgm:pt modelId="{0E3E255D-9ED6-46B9-A023-B412A7DE0B45}" type="pres">
      <dgm:prSet presAssocID="{78E75401-4F63-49A2-B3C6-ADCCD475A8D3}" presName="sibTrans" presStyleCnt="0"/>
      <dgm:spPr/>
    </dgm:pt>
    <dgm:pt modelId="{FA709967-2E72-4DAF-9F2A-62768B557891}" type="pres">
      <dgm:prSet presAssocID="{7E5B5623-0865-49E2-A548-F205046EACF8}" presName="node" presStyleLbl="node1" presStyleIdx="14" presStyleCnt="21">
        <dgm:presLayoutVars>
          <dgm:bulletEnabled val="1"/>
        </dgm:presLayoutVars>
      </dgm:prSet>
      <dgm:spPr/>
    </dgm:pt>
    <dgm:pt modelId="{BAA0D318-FAAD-41CC-AD43-2B1B8CE0535E}" type="pres">
      <dgm:prSet presAssocID="{9F2F2BCB-D321-4FF0-A3C1-9165D4671622}" presName="sibTrans" presStyleCnt="0"/>
      <dgm:spPr/>
    </dgm:pt>
    <dgm:pt modelId="{F949E328-F064-4C41-AE0D-3FAE56740E52}" type="pres">
      <dgm:prSet presAssocID="{B1082197-AA95-444A-8BE1-EE7A50B83B6E}" presName="node" presStyleLbl="node1" presStyleIdx="15" presStyleCnt="21">
        <dgm:presLayoutVars>
          <dgm:bulletEnabled val="1"/>
        </dgm:presLayoutVars>
      </dgm:prSet>
      <dgm:spPr/>
    </dgm:pt>
    <dgm:pt modelId="{9FF9DF14-6485-4C02-87F9-DE21CF95F5F5}" type="pres">
      <dgm:prSet presAssocID="{DB323F37-F2E7-4850-99F2-46011369420F}" presName="sibTrans" presStyleCnt="0"/>
      <dgm:spPr/>
    </dgm:pt>
    <dgm:pt modelId="{75CFA1ED-1FEB-4C08-91BF-451AE2DCFF46}" type="pres">
      <dgm:prSet presAssocID="{4473F8E4-EC02-4E72-89A0-72119790596C}" presName="node" presStyleLbl="node1" presStyleIdx="16" presStyleCnt="21">
        <dgm:presLayoutVars>
          <dgm:bulletEnabled val="1"/>
        </dgm:presLayoutVars>
      </dgm:prSet>
      <dgm:spPr/>
    </dgm:pt>
    <dgm:pt modelId="{07A91A98-A3CC-4041-A537-860C8CD8D0C8}" type="pres">
      <dgm:prSet presAssocID="{50B21702-583C-4ADA-8221-CC550FC2F8CA}" presName="sibTrans" presStyleCnt="0"/>
      <dgm:spPr/>
    </dgm:pt>
    <dgm:pt modelId="{A210FEE6-5745-4E6C-85CF-C81E00EE769C}" type="pres">
      <dgm:prSet presAssocID="{EE9F02AE-DFD8-42C4-A6C7-2A597D751D65}" presName="node" presStyleLbl="node1" presStyleIdx="17" presStyleCnt="21">
        <dgm:presLayoutVars>
          <dgm:bulletEnabled val="1"/>
        </dgm:presLayoutVars>
      </dgm:prSet>
      <dgm:spPr/>
    </dgm:pt>
    <dgm:pt modelId="{C637EF00-70E9-4EBF-B816-EE4F8CCDC07F}" type="pres">
      <dgm:prSet presAssocID="{016331A9-A1E8-4DF6-A63A-65A37B433E09}" presName="sibTrans" presStyleCnt="0"/>
      <dgm:spPr/>
    </dgm:pt>
    <dgm:pt modelId="{0BAD0A5E-8B9E-4587-B885-A9ABE495D9F2}" type="pres">
      <dgm:prSet presAssocID="{33EF7406-0508-4E08-A2E0-C1F2982173EE}" presName="node" presStyleLbl="node1" presStyleIdx="18" presStyleCnt="21">
        <dgm:presLayoutVars>
          <dgm:bulletEnabled val="1"/>
        </dgm:presLayoutVars>
      </dgm:prSet>
      <dgm:spPr/>
    </dgm:pt>
    <dgm:pt modelId="{782625AC-742A-4594-A5E9-0BB47F1EA7AB}" type="pres">
      <dgm:prSet presAssocID="{95B24AE8-21E0-48B4-9BB5-857349345972}" presName="sibTrans" presStyleCnt="0"/>
      <dgm:spPr/>
    </dgm:pt>
    <dgm:pt modelId="{23C6BC45-357B-4D0E-ADCB-10A8F8D219BA}" type="pres">
      <dgm:prSet presAssocID="{8182C981-8E4A-4FDB-92AF-C1A619D50168}" presName="node" presStyleLbl="node1" presStyleIdx="19" presStyleCnt="21">
        <dgm:presLayoutVars>
          <dgm:bulletEnabled val="1"/>
        </dgm:presLayoutVars>
      </dgm:prSet>
      <dgm:spPr/>
    </dgm:pt>
    <dgm:pt modelId="{0D0EF588-E123-4DF4-B46B-FF9BA2E6B61E}" type="pres">
      <dgm:prSet presAssocID="{D16A192F-D029-4CC8-A71A-3FD0B6A9DFEF}" presName="sibTrans" presStyleCnt="0"/>
      <dgm:spPr/>
    </dgm:pt>
    <dgm:pt modelId="{6900CC2A-BE9D-4944-8F73-A543EBD28697}" type="pres">
      <dgm:prSet presAssocID="{93AE6E09-63EA-4E2C-9AA1-E0431590C83C}" presName="node" presStyleLbl="node1" presStyleIdx="20" presStyleCnt="21">
        <dgm:presLayoutVars>
          <dgm:bulletEnabled val="1"/>
        </dgm:presLayoutVars>
      </dgm:prSet>
      <dgm:spPr/>
    </dgm:pt>
  </dgm:ptLst>
  <dgm:cxnLst>
    <dgm:cxn modelId="{816E9201-29B4-4E2F-B974-D03F161F3E31}" type="presOf" srcId="{B7C71323-4703-4907-AA4D-4C8601DA62F5}" destId="{EB88419C-F41F-4F67-9737-FF175DC8F358}" srcOrd="0" destOrd="0" presId="urn:microsoft.com/office/officeart/2005/8/layout/default"/>
    <dgm:cxn modelId="{52CDE90E-29B3-4C69-818E-F9AA3128739E}" srcId="{0CB62C33-A04B-4D50-BAA2-CF8A1F4B8FC5}" destId="{AFB3E6D0-4288-4E5D-9EE0-43DA40111E79}" srcOrd="4" destOrd="0" parTransId="{4BF91139-C04C-4D69-AFD3-AECDABE3BFA6}" sibTransId="{35A207C4-4468-4994-AC35-DCC41EDDD766}"/>
    <dgm:cxn modelId="{AE77BC12-A216-4DC9-9B11-AA37191B606B}" srcId="{0CB62C33-A04B-4D50-BAA2-CF8A1F4B8FC5}" destId="{4E000000-E24E-4C8F-83AC-37A7D3B0868D}" srcOrd="6" destOrd="0" parTransId="{8BBCDD7F-B5CC-4324-8504-4133C51AE0BB}" sibTransId="{2A9481F7-74B3-41AA-9FA7-B7C3784E63F9}"/>
    <dgm:cxn modelId="{6D521B1A-04E5-4B9C-90D9-332ADE3F13C7}" type="presOf" srcId="{699296BD-1F03-439F-AB10-1F51B6D152BE}" destId="{C80CE1F7-0CF1-4C7A-B550-864D0C35B04A}" srcOrd="0" destOrd="0" presId="urn:microsoft.com/office/officeart/2005/8/layout/default"/>
    <dgm:cxn modelId="{DB0BB01F-D989-473A-9D7F-045EE4F66973}" srcId="{0CB62C33-A04B-4D50-BAA2-CF8A1F4B8FC5}" destId="{C15599E4-A109-46BA-8120-FA110C7CA103}" srcOrd="3" destOrd="0" parTransId="{A48B8CBE-5C9F-4BF8-B22E-3920CC3D438C}" sibTransId="{90454DDF-4466-4C7E-9F4B-A97EE7D181D0}"/>
    <dgm:cxn modelId="{4C34E720-8FEE-4BF4-BC33-4544432AE875}" type="presOf" srcId="{33EF7406-0508-4E08-A2E0-C1F2982173EE}" destId="{0BAD0A5E-8B9E-4587-B885-A9ABE495D9F2}" srcOrd="0" destOrd="0" presId="urn:microsoft.com/office/officeart/2005/8/layout/default"/>
    <dgm:cxn modelId="{CECF1822-95B0-4980-96C6-73522CA707F0}" type="presOf" srcId="{AFB3E6D0-4288-4E5D-9EE0-43DA40111E79}" destId="{F999DBB7-466C-4D3E-BDAB-6C1269229FC9}" srcOrd="0" destOrd="0" presId="urn:microsoft.com/office/officeart/2005/8/layout/default"/>
    <dgm:cxn modelId="{32653C27-F081-4002-96C4-BB7B887E24D0}" type="presOf" srcId="{C15599E4-A109-46BA-8120-FA110C7CA103}" destId="{F4D11E9B-ABC3-4EDB-81F0-1CC19A2833B4}" srcOrd="0" destOrd="0" presId="urn:microsoft.com/office/officeart/2005/8/layout/default"/>
    <dgm:cxn modelId="{6B697C28-245E-458F-8D9D-976CBA8FFDF1}" srcId="{0CB62C33-A04B-4D50-BAA2-CF8A1F4B8FC5}" destId="{D9EF7482-BD92-4647-B41C-B317600DCCA9}" srcOrd="1" destOrd="0" parTransId="{8B9BD96B-BAE1-4EDD-A3CA-CD59EA14F33F}" sibTransId="{87EB42C8-D9B8-4A65-BD73-0B38247F7D41}"/>
    <dgm:cxn modelId="{847D4932-0F18-4B55-84A9-209FB8413843}" type="presOf" srcId="{B1082197-AA95-444A-8BE1-EE7A50B83B6E}" destId="{F949E328-F064-4C41-AE0D-3FAE56740E52}" srcOrd="0" destOrd="0" presId="urn:microsoft.com/office/officeart/2005/8/layout/default"/>
    <dgm:cxn modelId="{F467A834-264B-43A4-900C-860EF546D06C}" srcId="{0CB62C33-A04B-4D50-BAA2-CF8A1F4B8FC5}" destId="{6D34E15B-5A6A-4311-8A95-2C04006C3FCB}" srcOrd="8" destOrd="0" parTransId="{1DFDE679-911B-43F5-8F70-3DA23EF41C9A}" sibTransId="{17A4D519-55D0-4FFD-8569-8FE45C890441}"/>
    <dgm:cxn modelId="{8F933E38-6161-4121-8E52-4C0C03EEAC06}" type="presOf" srcId="{7696EBEA-9603-4381-8D87-C23D6A6178F7}" destId="{958468D6-EB46-46C9-9D1C-E6D0158CEDF2}" srcOrd="0" destOrd="0" presId="urn:microsoft.com/office/officeart/2005/8/layout/default"/>
    <dgm:cxn modelId="{4223D23A-8B23-4418-AB9F-A9E05C0686CA}" type="presOf" srcId="{8182C981-8E4A-4FDB-92AF-C1A619D50168}" destId="{23C6BC45-357B-4D0E-ADCB-10A8F8D219BA}" srcOrd="0" destOrd="0" presId="urn:microsoft.com/office/officeart/2005/8/layout/default"/>
    <dgm:cxn modelId="{DB754F3B-A4EE-4187-AF87-8CD1671ED40A}" type="presOf" srcId="{F286C06A-418E-405A-A19A-ACED2F9CCE8C}" destId="{97EB2E90-D929-48B6-B18C-48029ECABC63}" srcOrd="0" destOrd="0" presId="urn:microsoft.com/office/officeart/2005/8/layout/default"/>
    <dgm:cxn modelId="{FCB3C03D-4F21-4D84-9829-6AB455C99087}" srcId="{0CB62C33-A04B-4D50-BAA2-CF8A1F4B8FC5}" destId="{699296BD-1F03-439F-AB10-1F51B6D152BE}" srcOrd="2" destOrd="0" parTransId="{46BF9527-0227-4666-8BC1-6EB014E00065}" sibTransId="{3B3563C0-217F-47DC-B02B-C87EBA0741B1}"/>
    <dgm:cxn modelId="{C60AB547-3852-40DE-AAE4-998E28F9BE54}" type="presOf" srcId="{83E74EEB-D73D-4775-A895-3A83B9495B96}" destId="{20BECC99-AEDE-4175-8F55-A9451880BFEE}" srcOrd="0" destOrd="0" presId="urn:microsoft.com/office/officeart/2005/8/layout/default"/>
    <dgm:cxn modelId="{2A21C669-665F-4367-B3CA-3EE4DDC10B01}" type="presOf" srcId="{6D34E15B-5A6A-4311-8A95-2C04006C3FCB}" destId="{08131093-C04F-4D7B-9877-8DEBB24ACDE8}" srcOrd="0" destOrd="0" presId="urn:microsoft.com/office/officeart/2005/8/layout/default"/>
    <dgm:cxn modelId="{58250E4B-F83A-4C4F-94FA-FBCC3FB7A6E5}" type="presOf" srcId="{F77E255A-EBE0-489A-ABB6-3ACCAE0878EF}" destId="{F34EF05C-2A95-4372-A324-366ED824339F}" srcOrd="0" destOrd="0" presId="urn:microsoft.com/office/officeart/2005/8/layout/default"/>
    <dgm:cxn modelId="{8BB7BA78-0632-4FFF-88CB-66A3C3E0E162}" srcId="{0CB62C33-A04B-4D50-BAA2-CF8A1F4B8FC5}" destId="{F286C06A-418E-405A-A19A-ACED2F9CCE8C}" srcOrd="13" destOrd="0" parTransId="{1CB0D7FD-9A41-4E1A-B590-C0315A40B81F}" sibTransId="{78E75401-4F63-49A2-B3C6-ADCCD475A8D3}"/>
    <dgm:cxn modelId="{0BED907B-535D-46D9-AA7C-30624AF7F593}" srcId="{0CB62C33-A04B-4D50-BAA2-CF8A1F4B8FC5}" destId="{7696EBEA-9603-4381-8D87-C23D6A6178F7}" srcOrd="9" destOrd="0" parTransId="{A58B52FC-76AF-4220-AA12-B21ABE8F4D8D}" sibTransId="{630396B0-2F46-4BB6-A947-DD2862900FDF}"/>
    <dgm:cxn modelId="{965B0780-AE08-4E0E-896F-D73BB7C25876}" srcId="{0CB62C33-A04B-4D50-BAA2-CF8A1F4B8FC5}" destId="{93AE6E09-63EA-4E2C-9AA1-E0431590C83C}" srcOrd="20" destOrd="0" parTransId="{8402E779-09AD-4DDB-A247-61E14A697759}" sibTransId="{CB83CDC4-169E-4D3F-94C6-FA5EDDCEB351}"/>
    <dgm:cxn modelId="{E78F4B84-8633-4C7E-AFEA-500E0E472528}" srcId="{0CB62C33-A04B-4D50-BAA2-CF8A1F4B8FC5}" destId="{1E61278D-BF18-4959-98BE-F24C7C1F4570}" srcOrd="5" destOrd="0" parTransId="{39657C65-25D4-4E07-A7D4-C8398920B0D0}" sibTransId="{F430AAE2-BB9D-4CC0-8AC9-8D74A20C5D86}"/>
    <dgm:cxn modelId="{45CD7286-673C-4C08-BFB6-7EE10885B29A}" type="presOf" srcId="{7E5B5623-0865-49E2-A548-F205046EACF8}" destId="{FA709967-2E72-4DAF-9F2A-62768B557891}" srcOrd="0" destOrd="0" presId="urn:microsoft.com/office/officeart/2005/8/layout/default"/>
    <dgm:cxn modelId="{A1CA7E86-F3CD-4709-AC0A-F4732662E8B7}" type="presOf" srcId="{4E000000-E24E-4C8F-83AC-37A7D3B0868D}" destId="{635A4BD7-02D9-41BE-823A-0CAC5166201B}" srcOrd="0" destOrd="0" presId="urn:microsoft.com/office/officeart/2005/8/layout/default"/>
    <dgm:cxn modelId="{A096EF88-E35D-4506-B415-17CB1B80100B}" srcId="{0CB62C33-A04B-4D50-BAA2-CF8A1F4B8FC5}" destId="{D0972C8D-C67E-41FD-9A3B-E75FB0562AD7}" srcOrd="7" destOrd="0" parTransId="{4EEEAFC0-9603-40D4-9DAF-7A282B232F68}" sibTransId="{A4DC81E8-F8FD-4215-B631-0C2F1FF83F51}"/>
    <dgm:cxn modelId="{7E39D68A-BC9E-4DA6-8F7A-1CB34AE04616}" srcId="{0CB62C33-A04B-4D50-BAA2-CF8A1F4B8FC5}" destId="{B7C71323-4703-4907-AA4D-4C8601DA62F5}" srcOrd="0" destOrd="0" parTransId="{2475811A-276C-4BD4-A534-34F8806E512B}" sibTransId="{0149DDCD-41C7-4033-A28C-17EF8E255CB7}"/>
    <dgm:cxn modelId="{2B29388D-EB1C-4D4C-A0A3-57D767E9F8A1}" type="presOf" srcId="{D9EF7482-BD92-4647-B41C-B317600DCCA9}" destId="{9A20AD0D-6949-4B14-BA50-A77577B24E22}" srcOrd="0" destOrd="0" presId="urn:microsoft.com/office/officeart/2005/8/layout/default"/>
    <dgm:cxn modelId="{44E59A8D-39B5-4FAD-BAE4-9F548B93403A}" srcId="{0CB62C33-A04B-4D50-BAA2-CF8A1F4B8FC5}" destId="{F77E255A-EBE0-489A-ABB6-3ACCAE0878EF}" srcOrd="11" destOrd="0" parTransId="{FA7EB1BE-26D9-4844-B348-AA565A499BE3}" sibTransId="{A0CE6B6D-D56C-4AB5-9959-5AA2D0412E6D}"/>
    <dgm:cxn modelId="{CB392E90-7DC8-46AF-9B88-6308EA5C8D83}" type="presOf" srcId="{4473F8E4-EC02-4E72-89A0-72119790596C}" destId="{75CFA1ED-1FEB-4C08-91BF-451AE2DCFF46}" srcOrd="0" destOrd="0" presId="urn:microsoft.com/office/officeart/2005/8/layout/default"/>
    <dgm:cxn modelId="{AA6A3E94-1F74-4A88-B3F2-4C27BD26FBBB}" srcId="{0CB62C33-A04B-4D50-BAA2-CF8A1F4B8FC5}" destId="{83E74EEB-D73D-4775-A895-3A83B9495B96}" srcOrd="12" destOrd="0" parTransId="{D0989516-B194-4582-B83C-85503FE84338}" sibTransId="{0113AF16-4ADE-4D52-AF63-FAA9FB203307}"/>
    <dgm:cxn modelId="{3CC999A0-65FD-46C3-AF10-FCE12118A259}" type="presOf" srcId="{EE9F02AE-DFD8-42C4-A6C7-2A597D751D65}" destId="{A210FEE6-5745-4E6C-85CF-C81E00EE769C}" srcOrd="0" destOrd="0" presId="urn:microsoft.com/office/officeart/2005/8/layout/default"/>
    <dgm:cxn modelId="{C100F7B4-206A-42BD-9D16-C654DA5FCD5B}" srcId="{0CB62C33-A04B-4D50-BAA2-CF8A1F4B8FC5}" destId="{B1082197-AA95-444A-8BE1-EE7A50B83B6E}" srcOrd="15" destOrd="0" parTransId="{CD6523AA-0F81-49D6-B7E5-7E6F5EC4096E}" sibTransId="{DB323F37-F2E7-4850-99F2-46011369420F}"/>
    <dgm:cxn modelId="{F1299CB5-AC0C-4CD0-8774-A39009FB7C63}" srcId="{0CB62C33-A04B-4D50-BAA2-CF8A1F4B8FC5}" destId="{EE9F02AE-DFD8-42C4-A6C7-2A597D751D65}" srcOrd="17" destOrd="0" parTransId="{04FBF733-1B6C-42C9-B345-AF1C370E9109}" sibTransId="{016331A9-A1E8-4DF6-A63A-65A37B433E09}"/>
    <dgm:cxn modelId="{DDF2E3BB-24EF-4BB7-B122-0691B21A288F}" srcId="{0CB62C33-A04B-4D50-BAA2-CF8A1F4B8FC5}" destId="{33EF7406-0508-4E08-A2E0-C1F2982173EE}" srcOrd="18" destOrd="0" parTransId="{BC4D1C1E-9D25-4DC1-9B72-ED01EE373584}" sibTransId="{95B24AE8-21E0-48B4-9BB5-857349345972}"/>
    <dgm:cxn modelId="{AA7989C6-3FA4-4DCF-AF67-F57A49A6C539}" srcId="{0CB62C33-A04B-4D50-BAA2-CF8A1F4B8FC5}" destId="{7E5B5623-0865-49E2-A548-F205046EACF8}" srcOrd="14" destOrd="0" parTransId="{46CCF257-AC75-42FB-8A0E-DCDC83F627A4}" sibTransId="{9F2F2BCB-D321-4FF0-A3C1-9165D4671622}"/>
    <dgm:cxn modelId="{4359A2CC-4549-425E-96A6-53C6EA361CB4}" type="presOf" srcId="{0CB62C33-A04B-4D50-BAA2-CF8A1F4B8FC5}" destId="{C92BF98B-B01F-48F4-BB55-1050520C2DD5}" srcOrd="0" destOrd="0" presId="urn:microsoft.com/office/officeart/2005/8/layout/default"/>
    <dgm:cxn modelId="{56DCB3D3-78A2-43C5-B85D-CFC77D40B15F}" srcId="{0CB62C33-A04B-4D50-BAA2-CF8A1F4B8FC5}" destId="{41192E0E-B1C9-4086-B878-5880338B5846}" srcOrd="10" destOrd="0" parTransId="{AB67FB48-4D31-4899-B44D-2FE4637D58FD}" sibTransId="{072905CE-333D-4A2F-8F64-2C7904E295EF}"/>
    <dgm:cxn modelId="{78E733D6-DE0D-4F1D-9EB0-DEA07CD8DD34}" type="presOf" srcId="{41192E0E-B1C9-4086-B878-5880338B5846}" destId="{8EBA4C7C-FD2E-4EE3-866E-A89BB2E70ED3}" srcOrd="0" destOrd="0" presId="urn:microsoft.com/office/officeart/2005/8/layout/default"/>
    <dgm:cxn modelId="{76B08DE0-08ED-4D35-884C-4D08E758911E}" type="presOf" srcId="{1E61278D-BF18-4959-98BE-F24C7C1F4570}" destId="{9076FF30-0EC8-41E7-932E-3FECCE76BCB1}" srcOrd="0" destOrd="0" presId="urn:microsoft.com/office/officeart/2005/8/layout/default"/>
    <dgm:cxn modelId="{14D9CCE6-5364-4602-958A-CC255DE4B9B1}" srcId="{0CB62C33-A04B-4D50-BAA2-CF8A1F4B8FC5}" destId="{8182C981-8E4A-4FDB-92AF-C1A619D50168}" srcOrd="19" destOrd="0" parTransId="{5C95C8D8-D23C-4B4E-AABD-CE1D53CC84B2}" sibTransId="{D16A192F-D029-4CC8-A71A-3FD0B6A9DFEF}"/>
    <dgm:cxn modelId="{200ADEF0-24EE-4930-B83E-61F25B2A667B}" srcId="{0CB62C33-A04B-4D50-BAA2-CF8A1F4B8FC5}" destId="{4473F8E4-EC02-4E72-89A0-72119790596C}" srcOrd="16" destOrd="0" parTransId="{82BB66A1-67B6-4809-AAE9-39B00D32BF18}" sibTransId="{50B21702-583C-4ADA-8221-CC550FC2F8CA}"/>
    <dgm:cxn modelId="{39D2EFF4-8E0E-4707-B500-76CBFB2B44A2}" type="presOf" srcId="{93AE6E09-63EA-4E2C-9AA1-E0431590C83C}" destId="{6900CC2A-BE9D-4944-8F73-A543EBD28697}" srcOrd="0" destOrd="0" presId="urn:microsoft.com/office/officeart/2005/8/layout/default"/>
    <dgm:cxn modelId="{A155A0F6-F92A-4BBD-BF46-383B224FC0FF}" type="presOf" srcId="{D0972C8D-C67E-41FD-9A3B-E75FB0562AD7}" destId="{56E6E50E-7323-4455-9040-3BD98174B2DB}" srcOrd="0" destOrd="0" presId="urn:microsoft.com/office/officeart/2005/8/layout/default"/>
    <dgm:cxn modelId="{A7602B07-F539-41F7-B497-2AA6DB93E1C7}" type="presParOf" srcId="{C92BF98B-B01F-48F4-BB55-1050520C2DD5}" destId="{EB88419C-F41F-4F67-9737-FF175DC8F358}" srcOrd="0" destOrd="0" presId="urn:microsoft.com/office/officeart/2005/8/layout/default"/>
    <dgm:cxn modelId="{00D40775-EBCE-4666-9A85-63BCD19D1C1E}" type="presParOf" srcId="{C92BF98B-B01F-48F4-BB55-1050520C2DD5}" destId="{78A56910-B394-4487-8C6C-5966DFC8B3E9}" srcOrd="1" destOrd="0" presId="urn:microsoft.com/office/officeart/2005/8/layout/default"/>
    <dgm:cxn modelId="{936C9EE6-E150-4099-9419-511E16630EDD}" type="presParOf" srcId="{C92BF98B-B01F-48F4-BB55-1050520C2DD5}" destId="{9A20AD0D-6949-4B14-BA50-A77577B24E22}" srcOrd="2" destOrd="0" presId="urn:microsoft.com/office/officeart/2005/8/layout/default"/>
    <dgm:cxn modelId="{A72C1C58-A8E3-42F9-8E76-C577A394F85E}" type="presParOf" srcId="{C92BF98B-B01F-48F4-BB55-1050520C2DD5}" destId="{56C27638-940D-4E27-A315-6DAC210EC21C}" srcOrd="3" destOrd="0" presId="urn:microsoft.com/office/officeart/2005/8/layout/default"/>
    <dgm:cxn modelId="{9E02D9F7-315F-4880-AA1B-8A93A54EBB09}" type="presParOf" srcId="{C92BF98B-B01F-48F4-BB55-1050520C2DD5}" destId="{C80CE1F7-0CF1-4C7A-B550-864D0C35B04A}" srcOrd="4" destOrd="0" presId="urn:microsoft.com/office/officeart/2005/8/layout/default"/>
    <dgm:cxn modelId="{7AD6A29F-F0C9-451C-B6F6-5C52560E474E}" type="presParOf" srcId="{C92BF98B-B01F-48F4-BB55-1050520C2DD5}" destId="{72CE7921-3DAC-4200-8E8C-BB0CA3527EC2}" srcOrd="5" destOrd="0" presId="urn:microsoft.com/office/officeart/2005/8/layout/default"/>
    <dgm:cxn modelId="{ED765ABA-42C5-4E26-9EFB-1C75F180F536}" type="presParOf" srcId="{C92BF98B-B01F-48F4-BB55-1050520C2DD5}" destId="{F4D11E9B-ABC3-4EDB-81F0-1CC19A2833B4}" srcOrd="6" destOrd="0" presId="urn:microsoft.com/office/officeart/2005/8/layout/default"/>
    <dgm:cxn modelId="{BD78066D-C2A1-459C-A2F3-BA907508E37E}" type="presParOf" srcId="{C92BF98B-B01F-48F4-BB55-1050520C2DD5}" destId="{3C92C617-E599-4A8E-A71F-ABA30484A89C}" srcOrd="7" destOrd="0" presId="urn:microsoft.com/office/officeart/2005/8/layout/default"/>
    <dgm:cxn modelId="{84393083-BE62-4A46-8596-59E91591F0DE}" type="presParOf" srcId="{C92BF98B-B01F-48F4-BB55-1050520C2DD5}" destId="{F999DBB7-466C-4D3E-BDAB-6C1269229FC9}" srcOrd="8" destOrd="0" presId="urn:microsoft.com/office/officeart/2005/8/layout/default"/>
    <dgm:cxn modelId="{FDC8C27F-CD58-4D91-9956-C23B5BB057C0}" type="presParOf" srcId="{C92BF98B-B01F-48F4-BB55-1050520C2DD5}" destId="{D13304FD-01AD-4E1B-A61B-49BA1551BD53}" srcOrd="9" destOrd="0" presId="urn:microsoft.com/office/officeart/2005/8/layout/default"/>
    <dgm:cxn modelId="{544DC6C8-DEE4-49CA-99EA-F95EF144D030}" type="presParOf" srcId="{C92BF98B-B01F-48F4-BB55-1050520C2DD5}" destId="{9076FF30-0EC8-41E7-932E-3FECCE76BCB1}" srcOrd="10" destOrd="0" presId="urn:microsoft.com/office/officeart/2005/8/layout/default"/>
    <dgm:cxn modelId="{FEF73E3E-C9A6-4771-B125-270FB0115505}" type="presParOf" srcId="{C92BF98B-B01F-48F4-BB55-1050520C2DD5}" destId="{45511045-BEBD-452C-A677-043E4B8DCC8A}" srcOrd="11" destOrd="0" presId="urn:microsoft.com/office/officeart/2005/8/layout/default"/>
    <dgm:cxn modelId="{52127F6D-44C7-486C-9246-4CEBCB7BC66F}" type="presParOf" srcId="{C92BF98B-B01F-48F4-BB55-1050520C2DD5}" destId="{635A4BD7-02D9-41BE-823A-0CAC5166201B}" srcOrd="12" destOrd="0" presId="urn:microsoft.com/office/officeart/2005/8/layout/default"/>
    <dgm:cxn modelId="{1DEC4A73-BF9A-4BD4-8034-E8EC9A3602E0}" type="presParOf" srcId="{C92BF98B-B01F-48F4-BB55-1050520C2DD5}" destId="{F002B0D1-0B4E-48D1-9408-4F392432A5C0}" srcOrd="13" destOrd="0" presId="urn:microsoft.com/office/officeart/2005/8/layout/default"/>
    <dgm:cxn modelId="{276D191B-53F2-4C0F-BB5E-8BA5843BB5D6}" type="presParOf" srcId="{C92BF98B-B01F-48F4-BB55-1050520C2DD5}" destId="{56E6E50E-7323-4455-9040-3BD98174B2DB}" srcOrd="14" destOrd="0" presId="urn:microsoft.com/office/officeart/2005/8/layout/default"/>
    <dgm:cxn modelId="{01E4868C-BE2F-4455-8945-586FC89B554F}" type="presParOf" srcId="{C92BF98B-B01F-48F4-BB55-1050520C2DD5}" destId="{F2FB3499-4D26-4044-851D-EA48AF2CA9BC}" srcOrd="15" destOrd="0" presId="urn:microsoft.com/office/officeart/2005/8/layout/default"/>
    <dgm:cxn modelId="{D9AC3FFA-31FE-4E82-8B4C-3419BA16AD55}" type="presParOf" srcId="{C92BF98B-B01F-48F4-BB55-1050520C2DD5}" destId="{08131093-C04F-4D7B-9877-8DEBB24ACDE8}" srcOrd="16" destOrd="0" presId="urn:microsoft.com/office/officeart/2005/8/layout/default"/>
    <dgm:cxn modelId="{E7B0E02A-CDE3-42C5-8D72-5ED988528C74}" type="presParOf" srcId="{C92BF98B-B01F-48F4-BB55-1050520C2DD5}" destId="{D259B53E-C015-4455-9923-6FDD1A0BA29D}" srcOrd="17" destOrd="0" presId="urn:microsoft.com/office/officeart/2005/8/layout/default"/>
    <dgm:cxn modelId="{B370DB37-5B8D-405C-94E2-77F90DE13B26}" type="presParOf" srcId="{C92BF98B-B01F-48F4-BB55-1050520C2DD5}" destId="{958468D6-EB46-46C9-9D1C-E6D0158CEDF2}" srcOrd="18" destOrd="0" presId="urn:microsoft.com/office/officeart/2005/8/layout/default"/>
    <dgm:cxn modelId="{F274F034-5F0A-44F6-8DED-601252AEB7EA}" type="presParOf" srcId="{C92BF98B-B01F-48F4-BB55-1050520C2DD5}" destId="{9AC01FAF-2DF3-49BF-B81E-FE281647DFD2}" srcOrd="19" destOrd="0" presId="urn:microsoft.com/office/officeart/2005/8/layout/default"/>
    <dgm:cxn modelId="{0DAB3309-0807-4616-8553-E75F8F775BDC}" type="presParOf" srcId="{C92BF98B-B01F-48F4-BB55-1050520C2DD5}" destId="{8EBA4C7C-FD2E-4EE3-866E-A89BB2E70ED3}" srcOrd="20" destOrd="0" presId="urn:microsoft.com/office/officeart/2005/8/layout/default"/>
    <dgm:cxn modelId="{122D0B28-3D5D-4C40-A43B-514C15D5DC39}" type="presParOf" srcId="{C92BF98B-B01F-48F4-BB55-1050520C2DD5}" destId="{87B5C8ED-D945-4101-8E40-F4648D9B2181}" srcOrd="21" destOrd="0" presId="urn:microsoft.com/office/officeart/2005/8/layout/default"/>
    <dgm:cxn modelId="{2EF10D2E-682C-4168-9F5F-A1E43FEB8B27}" type="presParOf" srcId="{C92BF98B-B01F-48F4-BB55-1050520C2DD5}" destId="{F34EF05C-2A95-4372-A324-366ED824339F}" srcOrd="22" destOrd="0" presId="urn:microsoft.com/office/officeart/2005/8/layout/default"/>
    <dgm:cxn modelId="{904C0514-797F-465F-B126-F4BFCA9080CC}" type="presParOf" srcId="{C92BF98B-B01F-48F4-BB55-1050520C2DD5}" destId="{B408585D-D4A9-4B5C-AD2E-B32936F1C3B3}" srcOrd="23" destOrd="0" presId="urn:microsoft.com/office/officeart/2005/8/layout/default"/>
    <dgm:cxn modelId="{FA9C8D3C-0F83-4A57-8ACE-36F70366E95A}" type="presParOf" srcId="{C92BF98B-B01F-48F4-BB55-1050520C2DD5}" destId="{20BECC99-AEDE-4175-8F55-A9451880BFEE}" srcOrd="24" destOrd="0" presId="urn:microsoft.com/office/officeart/2005/8/layout/default"/>
    <dgm:cxn modelId="{A8653DE3-C1C6-423C-B14E-EBE87BCB79C6}" type="presParOf" srcId="{C92BF98B-B01F-48F4-BB55-1050520C2DD5}" destId="{F4D511C8-074B-48E5-9C70-136C1A50ADD8}" srcOrd="25" destOrd="0" presId="urn:microsoft.com/office/officeart/2005/8/layout/default"/>
    <dgm:cxn modelId="{B3F3059C-07F9-47D3-818F-47994CB92257}" type="presParOf" srcId="{C92BF98B-B01F-48F4-BB55-1050520C2DD5}" destId="{97EB2E90-D929-48B6-B18C-48029ECABC63}" srcOrd="26" destOrd="0" presId="urn:microsoft.com/office/officeart/2005/8/layout/default"/>
    <dgm:cxn modelId="{E0FF6E3C-4478-4E6E-B200-5F90F2D22AC4}" type="presParOf" srcId="{C92BF98B-B01F-48F4-BB55-1050520C2DD5}" destId="{0E3E255D-9ED6-46B9-A023-B412A7DE0B45}" srcOrd="27" destOrd="0" presId="urn:microsoft.com/office/officeart/2005/8/layout/default"/>
    <dgm:cxn modelId="{019C5D3F-A54F-47FA-96DF-792DD04FC3AE}" type="presParOf" srcId="{C92BF98B-B01F-48F4-BB55-1050520C2DD5}" destId="{FA709967-2E72-4DAF-9F2A-62768B557891}" srcOrd="28" destOrd="0" presId="urn:microsoft.com/office/officeart/2005/8/layout/default"/>
    <dgm:cxn modelId="{85983B33-7822-4BF3-B1C7-CA09A7C3EA45}" type="presParOf" srcId="{C92BF98B-B01F-48F4-BB55-1050520C2DD5}" destId="{BAA0D318-FAAD-41CC-AD43-2B1B8CE0535E}" srcOrd="29" destOrd="0" presId="urn:microsoft.com/office/officeart/2005/8/layout/default"/>
    <dgm:cxn modelId="{C8391C46-3D20-4D24-8C8D-B64F30E5AB4F}" type="presParOf" srcId="{C92BF98B-B01F-48F4-BB55-1050520C2DD5}" destId="{F949E328-F064-4C41-AE0D-3FAE56740E52}" srcOrd="30" destOrd="0" presId="urn:microsoft.com/office/officeart/2005/8/layout/default"/>
    <dgm:cxn modelId="{0BC41B22-4B2B-45B1-B862-E968BE08CC86}" type="presParOf" srcId="{C92BF98B-B01F-48F4-BB55-1050520C2DD5}" destId="{9FF9DF14-6485-4C02-87F9-DE21CF95F5F5}" srcOrd="31" destOrd="0" presId="urn:microsoft.com/office/officeart/2005/8/layout/default"/>
    <dgm:cxn modelId="{041C931E-F6FB-4564-8420-0E1158C7035B}" type="presParOf" srcId="{C92BF98B-B01F-48F4-BB55-1050520C2DD5}" destId="{75CFA1ED-1FEB-4C08-91BF-451AE2DCFF46}" srcOrd="32" destOrd="0" presId="urn:microsoft.com/office/officeart/2005/8/layout/default"/>
    <dgm:cxn modelId="{D601A9B2-9784-4CFE-9FD4-2402B24DC26F}" type="presParOf" srcId="{C92BF98B-B01F-48F4-BB55-1050520C2DD5}" destId="{07A91A98-A3CC-4041-A537-860C8CD8D0C8}" srcOrd="33" destOrd="0" presId="urn:microsoft.com/office/officeart/2005/8/layout/default"/>
    <dgm:cxn modelId="{4C48BA9C-76B1-438D-A7B2-08D49AD564B9}" type="presParOf" srcId="{C92BF98B-B01F-48F4-BB55-1050520C2DD5}" destId="{A210FEE6-5745-4E6C-85CF-C81E00EE769C}" srcOrd="34" destOrd="0" presId="urn:microsoft.com/office/officeart/2005/8/layout/default"/>
    <dgm:cxn modelId="{6F66E31D-9237-4B7C-8767-2EC33B3C2DE9}" type="presParOf" srcId="{C92BF98B-B01F-48F4-BB55-1050520C2DD5}" destId="{C637EF00-70E9-4EBF-B816-EE4F8CCDC07F}" srcOrd="35" destOrd="0" presId="urn:microsoft.com/office/officeart/2005/8/layout/default"/>
    <dgm:cxn modelId="{FA159A8D-8841-4F0D-B065-556611A9D11E}" type="presParOf" srcId="{C92BF98B-B01F-48F4-BB55-1050520C2DD5}" destId="{0BAD0A5E-8B9E-4587-B885-A9ABE495D9F2}" srcOrd="36" destOrd="0" presId="urn:microsoft.com/office/officeart/2005/8/layout/default"/>
    <dgm:cxn modelId="{6EFAE354-FA6F-46F7-975D-E1A950B4B356}" type="presParOf" srcId="{C92BF98B-B01F-48F4-BB55-1050520C2DD5}" destId="{782625AC-742A-4594-A5E9-0BB47F1EA7AB}" srcOrd="37" destOrd="0" presId="urn:microsoft.com/office/officeart/2005/8/layout/default"/>
    <dgm:cxn modelId="{56FD9E7C-8B4C-42FA-B896-7EDF2B11191D}" type="presParOf" srcId="{C92BF98B-B01F-48F4-BB55-1050520C2DD5}" destId="{23C6BC45-357B-4D0E-ADCB-10A8F8D219BA}" srcOrd="38" destOrd="0" presId="urn:microsoft.com/office/officeart/2005/8/layout/default"/>
    <dgm:cxn modelId="{B902E200-0426-43F5-891A-B0FAC134BB93}" type="presParOf" srcId="{C92BF98B-B01F-48F4-BB55-1050520C2DD5}" destId="{0D0EF588-E123-4DF4-B46B-FF9BA2E6B61E}" srcOrd="39" destOrd="0" presId="urn:microsoft.com/office/officeart/2005/8/layout/default"/>
    <dgm:cxn modelId="{4D211933-61B4-4815-BCA3-243AA0121E85}" type="presParOf" srcId="{C92BF98B-B01F-48F4-BB55-1050520C2DD5}" destId="{6900CC2A-BE9D-4944-8F73-A543EBD28697}" srcOrd="4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E6CAA2-CEA8-41BA-95E9-1DD8698E3FB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521F54C-03B1-4B14-BE48-5D3DB36128FB}">
      <dgm:prSet/>
      <dgm:spPr/>
      <dgm:t>
        <a:bodyPr/>
        <a:lstStyle/>
        <a:p>
          <a:r>
            <a:rPr lang="en-GB"/>
            <a:t>Show respect for the child’s feelings</a:t>
          </a:r>
          <a:endParaRPr lang="en-US"/>
        </a:p>
      </dgm:t>
    </dgm:pt>
    <dgm:pt modelId="{017B4008-C6D8-4ADE-899D-E8E9ECC0BA51}" type="parTrans" cxnId="{8F2376E9-1249-4B68-95F4-4CD808DB3016}">
      <dgm:prSet/>
      <dgm:spPr/>
      <dgm:t>
        <a:bodyPr/>
        <a:lstStyle/>
        <a:p>
          <a:endParaRPr lang="en-US"/>
        </a:p>
      </dgm:t>
    </dgm:pt>
    <dgm:pt modelId="{6DEF738A-84EF-4B05-A527-A09DBF8FE739}" type="sibTrans" cxnId="{8F2376E9-1249-4B68-95F4-4CD808DB3016}">
      <dgm:prSet/>
      <dgm:spPr/>
      <dgm:t>
        <a:bodyPr/>
        <a:lstStyle/>
        <a:p>
          <a:endParaRPr lang="en-US"/>
        </a:p>
      </dgm:t>
    </dgm:pt>
    <dgm:pt modelId="{15E49573-B074-4A83-934E-A5E37C192F61}">
      <dgm:prSet/>
      <dgm:spPr/>
      <dgm:t>
        <a:bodyPr/>
        <a:lstStyle/>
        <a:p>
          <a:r>
            <a:rPr lang="en-GB"/>
            <a:t>Reassure the child that these feelings are normal and okay</a:t>
          </a:r>
          <a:endParaRPr lang="en-US"/>
        </a:p>
      </dgm:t>
    </dgm:pt>
    <dgm:pt modelId="{7AD6391C-DA5B-40DC-B038-634217AA0E07}" type="parTrans" cxnId="{E2175C61-00D5-4F78-9EE5-B26587AEDCAC}">
      <dgm:prSet/>
      <dgm:spPr/>
      <dgm:t>
        <a:bodyPr/>
        <a:lstStyle/>
        <a:p>
          <a:endParaRPr lang="en-US"/>
        </a:p>
      </dgm:t>
    </dgm:pt>
    <dgm:pt modelId="{C667EE1A-3138-4CCC-9017-3C3D85A0570F}" type="sibTrans" cxnId="{E2175C61-00D5-4F78-9EE5-B26587AEDCAC}">
      <dgm:prSet/>
      <dgm:spPr/>
      <dgm:t>
        <a:bodyPr/>
        <a:lstStyle/>
        <a:p>
          <a:endParaRPr lang="en-US"/>
        </a:p>
      </dgm:t>
    </dgm:pt>
    <dgm:pt modelId="{57660A6D-65CE-4B40-A262-9E5851EA29C3}">
      <dgm:prSet/>
      <dgm:spPr/>
      <dgm:t>
        <a:bodyPr/>
        <a:lstStyle/>
        <a:p>
          <a:r>
            <a:rPr lang="en-GB"/>
            <a:t>Are realistic and honest</a:t>
          </a:r>
          <a:endParaRPr lang="en-US"/>
        </a:p>
      </dgm:t>
    </dgm:pt>
    <dgm:pt modelId="{9EA516D3-BA78-412D-9A4A-7488F10479BD}" type="parTrans" cxnId="{4363395B-3FDE-416F-824B-5279880AF121}">
      <dgm:prSet/>
      <dgm:spPr/>
      <dgm:t>
        <a:bodyPr/>
        <a:lstStyle/>
        <a:p>
          <a:endParaRPr lang="en-US"/>
        </a:p>
      </dgm:t>
    </dgm:pt>
    <dgm:pt modelId="{C2EFA108-D6E7-4D3E-9976-D7AD1BB88EA4}" type="sibTrans" cxnId="{4363395B-3FDE-416F-824B-5279880AF121}">
      <dgm:prSet/>
      <dgm:spPr/>
      <dgm:t>
        <a:bodyPr/>
        <a:lstStyle/>
        <a:p>
          <a:endParaRPr lang="en-US"/>
        </a:p>
      </dgm:t>
    </dgm:pt>
    <dgm:pt modelId="{570F4D60-26AE-4135-8776-4483640DD3AA}">
      <dgm:prSet/>
      <dgm:spPr/>
      <dgm:t>
        <a:bodyPr/>
        <a:lstStyle/>
        <a:p>
          <a:r>
            <a:rPr lang="en-GB"/>
            <a:t>Offer practical, optimistic solutions </a:t>
          </a:r>
          <a:endParaRPr lang="en-US"/>
        </a:p>
      </dgm:t>
    </dgm:pt>
    <dgm:pt modelId="{18689183-DC1C-4314-ADCA-45B80CF4F573}" type="parTrans" cxnId="{912BA4C1-1422-451B-8F30-47FAF6BC258C}">
      <dgm:prSet/>
      <dgm:spPr/>
      <dgm:t>
        <a:bodyPr/>
        <a:lstStyle/>
        <a:p>
          <a:endParaRPr lang="en-US"/>
        </a:p>
      </dgm:t>
    </dgm:pt>
    <dgm:pt modelId="{7A8EB4A0-5579-4485-84F1-00B61D747B16}" type="sibTrans" cxnId="{912BA4C1-1422-451B-8F30-47FAF6BC258C}">
      <dgm:prSet/>
      <dgm:spPr/>
      <dgm:t>
        <a:bodyPr/>
        <a:lstStyle/>
        <a:p>
          <a:endParaRPr lang="en-US"/>
        </a:p>
      </dgm:t>
    </dgm:pt>
    <dgm:pt modelId="{76B1391D-F9AC-40FF-B3C2-7E810EC74981}">
      <dgm:prSet/>
      <dgm:spPr/>
      <dgm:t>
        <a:bodyPr/>
        <a:lstStyle/>
        <a:p>
          <a:r>
            <a:rPr lang="en-GB"/>
            <a:t>Make the child feel they are in control</a:t>
          </a:r>
          <a:endParaRPr lang="en-US"/>
        </a:p>
      </dgm:t>
    </dgm:pt>
    <dgm:pt modelId="{31C76C99-C124-44A9-9E41-BDB8CD130183}" type="parTrans" cxnId="{62E11196-297F-4340-9F16-21756B425996}">
      <dgm:prSet/>
      <dgm:spPr/>
      <dgm:t>
        <a:bodyPr/>
        <a:lstStyle/>
        <a:p>
          <a:endParaRPr lang="en-US"/>
        </a:p>
      </dgm:t>
    </dgm:pt>
    <dgm:pt modelId="{37E472E4-B663-4733-8741-7186CFFE5090}" type="sibTrans" cxnId="{62E11196-297F-4340-9F16-21756B425996}">
      <dgm:prSet/>
      <dgm:spPr/>
      <dgm:t>
        <a:bodyPr/>
        <a:lstStyle/>
        <a:p>
          <a:endParaRPr lang="en-US"/>
        </a:p>
      </dgm:t>
    </dgm:pt>
    <dgm:pt modelId="{2E0DCC75-2042-4D47-8249-26FAA110A9ED}" type="pres">
      <dgm:prSet presAssocID="{55E6CAA2-CEA8-41BA-95E9-1DD8698E3FBB}" presName="linear" presStyleCnt="0">
        <dgm:presLayoutVars>
          <dgm:animLvl val="lvl"/>
          <dgm:resizeHandles val="exact"/>
        </dgm:presLayoutVars>
      </dgm:prSet>
      <dgm:spPr/>
    </dgm:pt>
    <dgm:pt modelId="{DAB70392-CA01-4FD9-9763-556A2C695292}" type="pres">
      <dgm:prSet presAssocID="{C521F54C-03B1-4B14-BE48-5D3DB36128FB}" presName="parentText" presStyleLbl="node1" presStyleIdx="0" presStyleCnt="5">
        <dgm:presLayoutVars>
          <dgm:chMax val="0"/>
          <dgm:bulletEnabled val="1"/>
        </dgm:presLayoutVars>
      </dgm:prSet>
      <dgm:spPr/>
    </dgm:pt>
    <dgm:pt modelId="{48FAC106-A15C-4EB4-9AD2-4C73D5017078}" type="pres">
      <dgm:prSet presAssocID="{6DEF738A-84EF-4B05-A527-A09DBF8FE739}" presName="spacer" presStyleCnt="0"/>
      <dgm:spPr/>
    </dgm:pt>
    <dgm:pt modelId="{C788421B-3E0E-4863-98E7-8DF9FAB0B3FF}" type="pres">
      <dgm:prSet presAssocID="{15E49573-B074-4A83-934E-A5E37C192F61}" presName="parentText" presStyleLbl="node1" presStyleIdx="1" presStyleCnt="5">
        <dgm:presLayoutVars>
          <dgm:chMax val="0"/>
          <dgm:bulletEnabled val="1"/>
        </dgm:presLayoutVars>
      </dgm:prSet>
      <dgm:spPr/>
    </dgm:pt>
    <dgm:pt modelId="{ACFAB6CB-5A4E-49EA-BF51-D5B46634E7C2}" type="pres">
      <dgm:prSet presAssocID="{C667EE1A-3138-4CCC-9017-3C3D85A0570F}" presName="spacer" presStyleCnt="0"/>
      <dgm:spPr/>
    </dgm:pt>
    <dgm:pt modelId="{E230DD09-94E0-4A5B-B6F4-332882894647}" type="pres">
      <dgm:prSet presAssocID="{57660A6D-65CE-4B40-A262-9E5851EA29C3}" presName="parentText" presStyleLbl="node1" presStyleIdx="2" presStyleCnt="5">
        <dgm:presLayoutVars>
          <dgm:chMax val="0"/>
          <dgm:bulletEnabled val="1"/>
        </dgm:presLayoutVars>
      </dgm:prSet>
      <dgm:spPr/>
    </dgm:pt>
    <dgm:pt modelId="{15EE44AC-95F6-409C-9DA2-D507FB487CD6}" type="pres">
      <dgm:prSet presAssocID="{C2EFA108-D6E7-4D3E-9976-D7AD1BB88EA4}" presName="spacer" presStyleCnt="0"/>
      <dgm:spPr/>
    </dgm:pt>
    <dgm:pt modelId="{1886FC79-3915-4517-9200-F73130A7D889}" type="pres">
      <dgm:prSet presAssocID="{570F4D60-26AE-4135-8776-4483640DD3AA}" presName="parentText" presStyleLbl="node1" presStyleIdx="3" presStyleCnt="5">
        <dgm:presLayoutVars>
          <dgm:chMax val="0"/>
          <dgm:bulletEnabled val="1"/>
        </dgm:presLayoutVars>
      </dgm:prSet>
      <dgm:spPr/>
    </dgm:pt>
    <dgm:pt modelId="{C3F35B3E-A44F-4B26-B924-60D67E62DD0E}" type="pres">
      <dgm:prSet presAssocID="{7A8EB4A0-5579-4485-84F1-00B61D747B16}" presName="spacer" presStyleCnt="0"/>
      <dgm:spPr/>
    </dgm:pt>
    <dgm:pt modelId="{3FB16E38-9329-4EDD-8219-98554004AB70}" type="pres">
      <dgm:prSet presAssocID="{76B1391D-F9AC-40FF-B3C2-7E810EC74981}" presName="parentText" presStyleLbl="node1" presStyleIdx="4" presStyleCnt="5">
        <dgm:presLayoutVars>
          <dgm:chMax val="0"/>
          <dgm:bulletEnabled val="1"/>
        </dgm:presLayoutVars>
      </dgm:prSet>
      <dgm:spPr/>
    </dgm:pt>
  </dgm:ptLst>
  <dgm:cxnLst>
    <dgm:cxn modelId="{D1093B09-CF20-4C10-AB11-1C4B31DA3D7C}" type="presOf" srcId="{57660A6D-65CE-4B40-A262-9E5851EA29C3}" destId="{E230DD09-94E0-4A5B-B6F4-332882894647}" srcOrd="0" destOrd="0" presId="urn:microsoft.com/office/officeart/2005/8/layout/vList2"/>
    <dgm:cxn modelId="{5380870E-304B-4669-80FB-7B3FC3DAE7E3}" type="presOf" srcId="{570F4D60-26AE-4135-8776-4483640DD3AA}" destId="{1886FC79-3915-4517-9200-F73130A7D889}" srcOrd="0" destOrd="0" presId="urn:microsoft.com/office/officeart/2005/8/layout/vList2"/>
    <dgm:cxn modelId="{4363395B-3FDE-416F-824B-5279880AF121}" srcId="{55E6CAA2-CEA8-41BA-95E9-1DD8698E3FBB}" destId="{57660A6D-65CE-4B40-A262-9E5851EA29C3}" srcOrd="2" destOrd="0" parTransId="{9EA516D3-BA78-412D-9A4A-7488F10479BD}" sibTransId="{C2EFA108-D6E7-4D3E-9976-D7AD1BB88EA4}"/>
    <dgm:cxn modelId="{E2175C61-00D5-4F78-9EE5-B26587AEDCAC}" srcId="{55E6CAA2-CEA8-41BA-95E9-1DD8698E3FBB}" destId="{15E49573-B074-4A83-934E-A5E37C192F61}" srcOrd="1" destOrd="0" parTransId="{7AD6391C-DA5B-40DC-B038-634217AA0E07}" sibTransId="{C667EE1A-3138-4CCC-9017-3C3D85A0570F}"/>
    <dgm:cxn modelId="{62E11196-297F-4340-9F16-21756B425996}" srcId="{55E6CAA2-CEA8-41BA-95E9-1DD8698E3FBB}" destId="{76B1391D-F9AC-40FF-B3C2-7E810EC74981}" srcOrd="4" destOrd="0" parTransId="{31C76C99-C124-44A9-9E41-BDB8CD130183}" sibTransId="{37E472E4-B663-4733-8741-7186CFFE5090}"/>
    <dgm:cxn modelId="{988D58B2-B651-4FF6-A061-589AB8D17EC6}" type="presOf" srcId="{C521F54C-03B1-4B14-BE48-5D3DB36128FB}" destId="{DAB70392-CA01-4FD9-9763-556A2C695292}" srcOrd="0" destOrd="0" presId="urn:microsoft.com/office/officeart/2005/8/layout/vList2"/>
    <dgm:cxn modelId="{D00075B3-ED86-412B-8E17-6C167C8A667F}" type="presOf" srcId="{76B1391D-F9AC-40FF-B3C2-7E810EC74981}" destId="{3FB16E38-9329-4EDD-8219-98554004AB70}" srcOrd="0" destOrd="0" presId="urn:microsoft.com/office/officeart/2005/8/layout/vList2"/>
    <dgm:cxn modelId="{E36DFDB4-EF3F-4ADD-BB56-D27F23A5BEB7}" type="presOf" srcId="{15E49573-B074-4A83-934E-A5E37C192F61}" destId="{C788421B-3E0E-4863-98E7-8DF9FAB0B3FF}" srcOrd="0" destOrd="0" presId="urn:microsoft.com/office/officeart/2005/8/layout/vList2"/>
    <dgm:cxn modelId="{912BA4C1-1422-451B-8F30-47FAF6BC258C}" srcId="{55E6CAA2-CEA8-41BA-95E9-1DD8698E3FBB}" destId="{570F4D60-26AE-4135-8776-4483640DD3AA}" srcOrd="3" destOrd="0" parTransId="{18689183-DC1C-4314-ADCA-45B80CF4F573}" sibTransId="{7A8EB4A0-5579-4485-84F1-00B61D747B16}"/>
    <dgm:cxn modelId="{722152E2-547B-4DCC-83DC-BB88D179F746}" type="presOf" srcId="{55E6CAA2-CEA8-41BA-95E9-1DD8698E3FBB}" destId="{2E0DCC75-2042-4D47-8249-26FAA110A9ED}" srcOrd="0" destOrd="0" presId="urn:microsoft.com/office/officeart/2005/8/layout/vList2"/>
    <dgm:cxn modelId="{8F2376E9-1249-4B68-95F4-4CD808DB3016}" srcId="{55E6CAA2-CEA8-41BA-95E9-1DD8698E3FBB}" destId="{C521F54C-03B1-4B14-BE48-5D3DB36128FB}" srcOrd="0" destOrd="0" parTransId="{017B4008-C6D8-4ADE-899D-E8E9ECC0BA51}" sibTransId="{6DEF738A-84EF-4B05-A527-A09DBF8FE739}"/>
    <dgm:cxn modelId="{B3CD6D63-3305-4E3B-88A2-D20B85DA0072}" type="presParOf" srcId="{2E0DCC75-2042-4D47-8249-26FAA110A9ED}" destId="{DAB70392-CA01-4FD9-9763-556A2C695292}" srcOrd="0" destOrd="0" presId="urn:microsoft.com/office/officeart/2005/8/layout/vList2"/>
    <dgm:cxn modelId="{17974679-EDF8-44E9-82FC-4D1C6C205F35}" type="presParOf" srcId="{2E0DCC75-2042-4D47-8249-26FAA110A9ED}" destId="{48FAC106-A15C-4EB4-9AD2-4C73D5017078}" srcOrd="1" destOrd="0" presId="urn:microsoft.com/office/officeart/2005/8/layout/vList2"/>
    <dgm:cxn modelId="{B825433D-A62D-47E5-BDEF-CAE6EDD6AF48}" type="presParOf" srcId="{2E0DCC75-2042-4D47-8249-26FAA110A9ED}" destId="{C788421B-3E0E-4863-98E7-8DF9FAB0B3FF}" srcOrd="2" destOrd="0" presId="urn:microsoft.com/office/officeart/2005/8/layout/vList2"/>
    <dgm:cxn modelId="{CF263714-4473-41FF-A574-E5DE05E799E9}" type="presParOf" srcId="{2E0DCC75-2042-4D47-8249-26FAA110A9ED}" destId="{ACFAB6CB-5A4E-49EA-BF51-D5B46634E7C2}" srcOrd="3" destOrd="0" presId="urn:microsoft.com/office/officeart/2005/8/layout/vList2"/>
    <dgm:cxn modelId="{E0960582-D9BD-40BD-9B8A-CD1816F31405}" type="presParOf" srcId="{2E0DCC75-2042-4D47-8249-26FAA110A9ED}" destId="{E230DD09-94E0-4A5B-B6F4-332882894647}" srcOrd="4" destOrd="0" presId="urn:microsoft.com/office/officeart/2005/8/layout/vList2"/>
    <dgm:cxn modelId="{89E8686D-4678-470C-98E6-0D0CEDC41581}" type="presParOf" srcId="{2E0DCC75-2042-4D47-8249-26FAA110A9ED}" destId="{15EE44AC-95F6-409C-9DA2-D507FB487CD6}" srcOrd="5" destOrd="0" presId="urn:microsoft.com/office/officeart/2005/8/layout/vList2"/>
    <dgm:cxn modelId="{1135ADF1-2933-42C6-A36E-AB8AEC1AAB1C}" type="presParOf" srcId="{2E0DCC75-2042-4D47-8249-26FAA110A9ED}" destId="{1886FC79-3915-4517-9200-F73130A7D889}" srcOrd="6" destOrd="0" presId="urn:microsoft.com/office/officeart/2005/8/layout/vList2"/>
    <dgm:cxn modelId="{15862B97-2AEE-438E-BF5C-2A24852E294E}" type="presParOf" srcId="{2E0DCC75-2042-4D47-8249-26FAA110A9ED}" destId="{C3F35B3E-A44F-4B26-B924-60D67E62DD0E}" srcOrd="7" destOrd="0" presId="urn:microsoft.com/office/officeart/2005/8/layout/vList2"/>
    <dgm:cxn modelId="{9417DBCC-2A11-4650-9DE4-3D5C8DECAD1E}" type="presParOf" srcId="{2E0DCC75-2042-4D47-8249-26FAA110A9ED}" destId="{3FB16E38-9329-4EDD-8219-98554004AB7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D2979-415A-4B6A-B121-0D06D6FC7C8C}">
      <dsp:nvSpPr>
        <dsp:cNvPr id="0" name=""/>
        <dsp:cNvSpPr/>
      </dsp:nvSpPr>
      <dsp:spPr>
        <a:xfrm>
          <a:off x="1004" y="957341"/>
          <a:ext cx="3526110" cy="223908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2BA11B4-ED73-40F6-B539-1555954D5D41}">
      <dsp:nvSpPr>
        <dsp:cNvPr id="0" name=""/>
        <dsp:cNvSpPr/>
      </dsp:nvSpPr>
      <dsp:spPr>
        <a:xfrm>
          <a:off x="392794" y="1329541"/>
          <a:ext cx="3526110" cy="22390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0" i="0" kern="1200"/>
            <a:t>Anxiety and Children</a:t>
          </a:r>
          <a:endParaRPr lang="en-US" sz="4500" kern="1200"/>
        </a:p>
      </dsp:txBody>
      <dsp:txXfrm>
        <a:off x="458374" y="1395121"/>
        <a:ext cx="3394950" cy="2107920"/>
      </dsp:txXfrm>
    </dsp:sp>
    <dsp:sp modelId="{9EBF2E39-479B-44DE-91F3-5B322255A9F1}">
      <dsp:nvSpPr>
        <dsp:cNvPr id="0" name=""/>
        <dsp:cNvSpPr/>
      </dsp:nvSpPr>
      <dsp:spPr>
        <a:xfrm>
          <a:off x="4310695" y="957341"/>
          <a:ext cx="3526110" cy="223908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FB17344-8FE1-4169-96B9-0D424ECA8E10}">
      <dsp:nvSpPr>
        <dsp:cNvPr id="0" name=""/>
        <dsp:cNvSpPr/>
      </dsp:nvSpPr>
      <dsp:spPr>
        <a:xfrm>
          <a:off x="4702485" y="1329541"/>
          <a:ext cx="3526110" cy="22390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0" i="0" kern="1200"/>
            <a:t>Stacy Story</a:t>
          </a:r>
          <a:endParaRPr lang="en-US" sz="4500" kern="1200"/>
        </a:p>
      </dsp:txBody>
      <dsp:txXfrm>
        <a:off x="4768065" y="1395121"/>
        <a:ext cx="3394950" cy="2107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8419C-F41F-4F67-9737-FF175DC8F358}">
      <dsp:nvSpPr>
        <dsp:cNvPr id="0" name=""/>
        <dsp:cNvSpPr/>
      </dsp:nvSpPr>
      <dsp:spPr>
        <a:xfrm>
          <a:off x="286587" y="527"/>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a:t>Apps </a:t>
          </a:r>
          <a:endParaRPr lang="en-US" sz="900" kern="1200"/>
        </a:p>
      </dsp:txBody>
      <dsp:txXfrm>
        <a:off x="286587" y="527"/>
        <a:ext cx="1269689" cy="761813"/>
      </dsp:txXfrm>
    </dsp:sp>
    <dsp:sp modelId="{9A20AD0D-6949-4B14-BA50-A77577B24E22}">
      <dsp:nvSpPr>
        <dsp:cNvPr id="0" name=""/>
        <dsp:cNvSpPr/>
      </dsp:nvSpPr>
      <dsp:spPr>
        <a:xfrm>
          <a:off x="1683246" y="527"/>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i="0" kern="1200" baseline="0"/>
            <a:t>Mindfulness for Children </a:t>
          </a:r>
          <a:r>
            <a:rPr lang="en-US" sz="900" b="0" i="0" kern="1200" baseline="0"/>
            <a:t>(Free version and Pro Version $4.99/One Time Fee)</a:t>
          </a:r>
          <a:endParaRPr lang="en-US" sz="900" kern="1200"/>
        </a:p>
      </dsp:txBody>
      <dsp:txXfrm>
        <a:off x="1683246" y="527"/>
        <a:ext cx="1269689" cy="761813"/>
      </dsp:txXfrm>
    </dsp:sp>
    <dsp:sp modelId="{C80CE1F7-0CF1-4C7A-B550-864D0C35B04A}">
      <dsp:nvSpPr>
        <dsp:cNvPr id="0" name=""/>
        <dsp:cNvSpPr/>
      </dsp:nvSpPr>
      <dsp:spPr>
        <a:xfrm>
          <a:off x="3079905" y="527"/>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a:t>The free version has five guided meditations for children. They give more detailed information about each</a:t>
          </a:r>
          <a:endParaRPr lang="en-US" sz="900" kern="1200"/>
        </a:p>
      </dsp:txBody>
      <dsp:txXfrm>
        <a:off x="3079905" y="527"/>
        <a:ext cx="1269689" cy="761813"/>
      </dsp:txXfrm>
    </dsp:sp>
    <dsp:sp modelId="{F4D11E9B-ABC3-4EDB-81F0-1CC19A2833B4}">
      <dsp:nvSpPr>
        <dsp:cNvPr id="0" name=""/>
        <dsp:cNvSpPr/>
      </dsp:nvSpPr>
      <dsp:spPr>
        <a:xfrm>
          <a:off x="4476563" y="527"/>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a:t>of their meditations and instructions on how to do mindfulness.</a:t>
          </a:r>
          <a:endParaRPr lang="en-US" sz="900" kern="1200"/>
        </a:p>
      </dsp:txBody>
      <dsp:txXfrm>
        <a:off x="4476563" y="527"/>
        <a:ext cx="1269689" cy="761813"/>
      </dsp:txXfrm>
    </dsp:sp>
    <dsp:sp modelId="{F999DBB7-466C-4D3E-BDAB-6C1269229FC9}">
      <dsp:nvSpPr>
        <dsp:cNvPr id="0" name=""/>
        <dsp:cNvSpPr/>
      </dsp:nvSpPr>
      <dsp:spPr>
        <a:xfrm>
          <a:off x="5873222" y="527"/>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i="0" kern="1200" baseline="0"/>
            <a:t>Headspace </a:t>
          </a:r>
          <a:r>
            <a:rPr lang="en-US" sz="900" b="0" i="0" kern="1200" baseline="0"/>
            <a:t>(Free limited access version, but you can upgrade for the full experience for $7.92/month for</a:t>
          </a:r>
          <a:endParaRPr lang="en-US" sz="900" kern="1200"/>
        </a:p>
      </dsp:txBody>
      <dsp:txXfrm>
        <a:off x="5873222" y="527"/>
        <a:ext cx="1269689" cy="761813"/>
      </dsp:txXfrm>
    </dsp:sp>
    <dsp:sp modelId="{9076FF30-0EC8-41E7-932E-3FECCE76BCB1}">
      <dsp:nvSpPr>
        <dsp:cNvPr id="0" name=""/>
        <dsp:cNvSpPr/>
      </dsp:nvSpPr>
      <dsp:spPr>
        <a:xfrm>
          <a:off x="286587" y="889310"/>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a:t>aa year, or $12.99/monthly)</a:t>
          </a:r>
          <a:endParaRPr lang="en-US" sz="900" kern="1200"/>
        </a:p>
      </dsp:txBody>
      <dsp:txXfrm>
        <a:off x="286587" y="889310"/>
        <a:ext cx="1269689" cy="761813"/>
      </dsp:txXfrm>
    </dsp:sp>
    <dsp:sp modelId="{635A4BD7-02D9-41BE-823A-0CAC5166201B}">
      <dsp:nvSpPr>
        <dsp:cNvPr id="0" name=""/>
        <dsp:cNvSpPr/>
      </dsp:nvSpPr>
      <dsp:spPr>
        <a:xfrm>
          <a:off x="1683246" y="889310"/>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a:t>A popular one for adults, this also has a section just for children. It’s divided by age (under 5, elementary</a:t>
          </a:r>
          <a:endParaRPr lang="en-US" sz="900" kern="1200"/>
        </a:p>
      </dsp:txBody>
      <dsp:txXfrm>
        <a:off x="1683246" y="889310"/>
        <a:ext cx="1269689" cy="761813"/>
      </dsp:txXfrm>
    </dsp:sp>
    <dsp:sp modelId="{56E6E50E-7323-4455-9040-3BD98174B2DB}">
      <dsp:nvSpPr>
        <dsp:cNvPr id="0" name=""/>
        <dsp:cNvSpPr/>
      </dsp:nvSpPr>
      <dsp:spPr>
        <a:xfrm>
          <a:off x="3079905" y="889310"/>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a:t>children, and pre-teens) and covers topics like calm, focus, kindness, sleep, and wake up. There’s an</a:t>
          </a:r>
          <a:endParaRPr lang="en-US" sz="900" kern="1200"/>
        </a:p>
      </dsp:txBody>
      <dsp:txXfrm>
        <a:off x="3079905" y="889310"/>
        <a:ext cx="1269689" cy="761813"/>
      </dsp:txXfrm>
    </dsp:sp>
    <dsp:sp modelId="{08131093-C04F-4D7B-9877-8DEBB24ACDE8}">
      <dsp:nvSpPr>
        <dsp:cNvPr id="0" name=""/>
        <dsp:cNvSpPr/>
      </dsp:nvSpPr>
      <dsp:spPr>
        <a:xfrm>
          <a:off x="4476563" y="889310"/>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a:t>introduction video to help you get started.</a:t>
          </a:r>
          <a:endParaRPr lang="en-US" sz="900" kern="1200"/>
        </a:p>
      </dsp:txBody>
      <dsp:txXfrm>
        <a:off x="4476563" y="889310"/>
        <a:ext cx="1269689" cy="761813"/>
      </dsp:txXfrm>
    </dsp:sp>
    <dsp:sp modelId="{958468D6-EB46-46C9-9D1C-E6D0158CEDF2}">
      <dsp:nvSpPr>
        <dsp:cNvPr id="0" name=""/>
        <dsp:cNvSpPr/>
      </dsp:nvSpPr>
      <dsp:spPr>
        <a:xfrm>
          <a:off x="5873222" y="889310"/>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i="0" kern="1200" baseline="0"/>
            <a:t>Recolor: Coloring Book for Kids </a:t>
          </a:r>
          <a:r>
            <a:rPr lang="en-US" sz="900" b="0" i="0" kern="1200" baseline="0"/>
            <a:t>(Free)</a:t>
          </a:r>
          <a:endParaRPr lang="en-US" sz="900" kern="1200"/>
        </a:p>
      </dsp:txBody>
      <dsp:txXfrm>
        <a:off x="5873222" y="889310"/>
        <a:ext cx="1269689" cy="761813"/>
      </dsp:txXfrm>
    </dsp:sp>
    <dsp:sp modelId="{8EBA4C7C-FD2E-4EE3-866E-A89BB2E70ED3}">
      <dsp:nvSpPr>
        <dsp:cNvPr id="0" name=""/>
        <dsp:cNvSpPr/>
      </dsp:nvSpPr>
      <dsp:spPr>
        <a:xfrm>
          <a:off x="286587" y="1778093"/>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a:t>A coloring app that’s very easy to use. Just pick a picture and a color palette. Touch the color you want</a:t>
          </a:r>
          <a:endParaRPr lang="en-US" sz="900" kern="1200"/>
        </a:p>
      </dsp:txBody>
      <dsp:txXfrm>
        <a:off x="286587" y="1778093"/>
        <a:ext cx="1269689" cy="761813"/>
      </dsp:txXfrm>
    </dsp:sp>
    <dsp:sp modelId="{F34EF05C-2A95-4372-A324-366ED824339F}">
      <dsp:nvSpPr>
        <dsp:cNvPr id="0" name=""/>
        <dsp:cNvSpPr/>
      </dsp:nvSpPr>
      <dsp:spPr>
        <a:xfrm>
          <a:off x="1683246" y="1778093"/>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a:t>and tap the area of the picture you want to color in. You can zoom in on details. What a neat way to</a:t>
          </a:r>
          <a:endParaRPr lang="en-US" sz="900" kern="1200"/>
        </a:p>
      </dsp:txBody>
      <dsp:txXfrm>
        <a:off x="1683246" y="1778093"/>
        <a:ext cx="1269689" cy="761813"/>
      </dsp:txXfrm>
    </dsp:sp>
    <dsp:sp modelId="{20BECC99-AEDE-4175-8F55-A9451880BFEE}">
      <dsp:nvSpPr>
        <dsp:cNvPr id="0" name=""/>
        <dsp:cNvSpPr/>
      </dsp:nvSpPr>
      <dsp:spPr>
        <a:xfrm>
          <a:off x="3079905" y="1778093"/>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a:t>distract children!</a:t>
          </a:r>
          <a:endParaRPr lang="en-US" sz="900" kern="1200"/>
        </a:p>
      </dsp:txBody>
      <dsp:txXfrm>
        <a:off x="3079905" y="1778093"/>
        <a:ext cx="1269689" cy="761813"/>
      </dsp:txXfrm>
    </dsp:sp>
    <dsp:sp modelId="{97EB2E90-D929-48B6-B18C-48029ECABC63}">
      <dsp:nvSpPr>
        <dsp:cNvPr id="0" name=""/>
        <dsp:cNvSpPr/>
      </dsp:nvSpPr>
      <dsp:spPr>
        <a:xfrm>
          <a:off x="4476563" y="1778093"/>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i="0" kern="1200" baseline="0"/>
            <a:t>Tanzen Free </a:t>
          </a:r>
          <a:r>
            <a:rPr lang="en-US" sz="900" b="0" i="0" kern="1200" baseline="0"/>
            <a:t>(Free)</a:t>
          </a:r>
          <a:endParaRPr lang="en-US" sz="900" kern="1200"/>
        </a:p>
      </dsp:txBody>
      <dsp:txXfrm>
        <a:off x="4476563" y="1778093"/>
        <a:ext cx="1269689" cy="761813"/>
      </dsp:txXfrm>
    </dsp:sp>
    <dsp:sp modelId="{FA709967-2E72-4DAF-9F2A-62768B557891}">
      <dsp:nvSpPr>
        <dsp:cNvPr id="0" name=""/>
        <dsp:cNvSpPr/>
      </dsp:nvSpPr>
      <dsp:spPr>
        <a:xfrm>
          <a:off x="5873222" y="1778093"/>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a:t>Relaxing tangram puzzles. They have all the pieces out for you; all you have to do is arrange them.</a:t>
          </a:r>
          <a:endParaRPr lang="en-US" sz="900" kern="1200"/>
        </a:p>
      </dsp:txBody>
      <dsp:txXfrm>
        <a:off x="5873222" y="1778093"/>
        <a:ext cx="1269689" cy="761813"/>
      </dsp:txXfrm>
    </dsp:sp>
    <dsp:sp modelId="{F949E328-F064-4C41-AE0D-3FAE56740E52}">
      <dsp:nvSpPr>
        <dsp:cNvPr id="0" name=""/>
        <dsp:cNvSpPr/>
      </dsp:nvSpPr>
      <dsp:spPr>
        <a:xfrm>
          <a:off x="286587" y="2666875"/>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i="0" kern="1200" baseline="0"/>
            <a:t>Blox </a:t>
          </a:r>
          <a:r>
            <a:rPr lang="en-US" sz="900" b="0" i="0" kern="1200" baseline="0"/>
            <a:t>(Free)</a:t>
          </a:r>
          <a:endParaRPr lang="en-US" sz="900" kern="1200"/>
        </a:p>
      </dsp:txBody>
      <dsp:txXfrm>
        <a:off x="286587" y="2666875"/>
        <a:ext cx="1269689" cy="761813"/>
      </dsp:txXfrm>
    </dsp:sp>
    <dsp:sp modelId="{75CFA1ED-1FEB-4C08-91BF-451AE2DCFF46}">
      <dsp:nvSpPr>
        <dsp:cNvPr id="0" name=""/>
        <dsp:cNvSpPr/>
      </dsp:nvSpPr>
      <dsp:spPr>
        <a:xfrm>
          <a:off x="1683246" y="2666875"/>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a:t>This is a beautifully minimalist 3D physics game. Relax and enjoy the peaceful waves and calm sounds as</a:t>
          </a:r>
          <a:endParaRPr lang="en-US" sz="900" kern="1200"/>
        </a:p>
      </dsp:txBody>
      <dsp:txXfrm>
        <a:off x="1683246" y="2666875"/>
        <a:ext cx="1269689" cy="761813"/>
      </dsp:txXfrm>
    </dsp:sp>
    <dsp:sp modelId="{A210FEE6-5745-4E6C-85CF-C81E00EE769C}">
      <dsp:nvSpPr>
        <dsp:cNvPr id="0" name=""/>
        <dsp:cNvSpPr/>
      </dsp:nvSpPr>
      <dsp:spPr>
        <a:xfrm>
          <a:off x="3079905" y="2666875"/>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a:t>you swipe away blocks from an endless tower. Be sure to keep the diamond on top while you move out the</a:t>
          </a:r>
          <a:endParaRPr lang="en-US" sz="900" kern="1200"/>
        </a:p>
      </dsp:txBody>
      <dsp:txXfrm>
        <a:off x="3079905" y="2666875"/>
        <a:ext cx="1269689" cy="761813"/>
      </dsp:txXfrm>
    </dsp:sp>
    <dsp:sp modelId="{0BAD0A5E-8B9E-4587-B885-A9ABE495D9F2}">
      <dsp:nvSpPr>
        <dsp:cNvPr id="0" name=""/>
        <dsp:cNvSpPr/>
      </dsp:nvSpPr>
      <dsp:spPr>
        <a:xfrm>
          <a:off x="4476563" y="2666875"/>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a:t>blocks below.</a:t>
          </a:r>
          <a:endParaRPr lang="en-US" sz="900" kern="1200"/>
        </a:p>
      </dsp:txBody>
      <dsp:txXfrm>
        <a:off x="4476563" y="2666875"/>
        <a:ext cx="1269689" cy="761813"/>
      </dsp:txXfrm>
    </dsp:sp>
    <dsp:sp modelId="{23C6BC45-357B-4D0E-ADCB-10A8F8D219BA}">
      <dsp:nvSpPr>
        <dsp:cNvPr id="0" name=""/>
        <dsp:cNvSpPr/>
      </dsp:nvSpPr>
      <dsp:spPr>
        <a:xfrm>
          <a:off x="5873222" y="2666875"/>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i="0" kern="1200" baseline="0"/>
            <a:t>Mekorama </a:t>
          </a:r>
          <a:r>
            <a:rPr lang="en-US" sz="900" b="0" i="0" kern="1200" baseline="0"/>
            <a:t>(Free)</a:t>
          </a:r>
          <a:endParaRPr lang="en-US" sz="900" kern="1200"/>
        </a:p>
      </dsp:txBody>
      <dsp:txXfrm>
        <a:off x="5873222" y="2666875"/>
        <a:ext cx="1269689" cy="761813"/>
      </dsp:txXfrm>
    </dsp:sp>
    <dsp:sp modelId="{6900CC2A-BE9D-4944-8F73-A543EBD28697}">
      <dsp:nvSpPr>
        <dsp:cNvPr id="0" name=""/>
        <dsp:cNvSpPr/>
      </dsp:nvSpPr>
      <dsp:spPr>
        <a:xfrm>
          <a:off x="3079905" y="3555658"/>
          <a:ext cx="1269689" cy="76181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i="0" kern="1200" baseline="0"/>
            <a:t>You lead a cute little robot through puzzles with no timers or buzzers. It’s adorable!</a:t>
          </a:r>
          <a:endParaRPr lang="en-US" sz="900" kern="1200"/>
        </a:p>
      </dsp:txBody>
      <dsp:txXfrm>
        <a:off x="3079905" y="3555658"/>
        <a:ext cx="1269689" cy="761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70392-CA01-4FD9-9763-556A2C695292}">
      <dsp:nvSpPr>
        <dsp:cNvPr id="0" name=""/>
        <dsp:cNvSpPr/>
      </dsp:nvSpPr>
      <dsp:spPr>
        <a:xfrm>
          <a:off x="0" y="27684"/>
          <a:ext cx="3886200"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Show respect for the child’s feelings</a:t>
          </a:r>
          <a:endParaRPr lang="en-US" sz="2100" kern="1200"/>
        </a:p>
      </dsp:txBody>
      <dsp:txXfrm>
        <a:off x="39580" y="67264"/>
        <a:ext cx="3807040" cy="731649"/>
      </dsp:txXfrm>
    </dsp:sp>
    <dsp:sp modelId="{C788421B-3E0E-4863-98E7-8DF9FAB0B3FF}">
      <dsp:nvSpPr>
        <dsp:cNvPr id="0" name=""/>
        <dsp:cNvSpPr/>
      </dsp:nvSpPr>
      <dsp:spPr>
        <a:xfrm>
          <a:off x="0" y="898974"/>
          <a:ext cx="3886200"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Reassure the child that these feelings are normal and okay</a:t>
          </a:r>
          <a:endParaRPr lang="en-US" sz="2100" kern="1200"/>
        </a:p>
      </dsp:txBody>
      <dsp:txXfrm>
        <a:off x="39580" y="938554"/>
        <a:ext cx="3807040" cy="731649"/>
      </dsp:txXfrm>
    </dsp:sp>
    <dsp:sp modelId="{E230DD09-94E0-4A5B-B6F4-332882894647}">
      <dsp:nvSpPr>
        <dsp:cNvPr id="0" name=""/>
        <dsp:cNvSpPr/>
      </dsp:nvSpPr>
      <dsp:spPr>
        <a:xfrm>
          <a:off x="0" y="1770264"/>
          <a:ext cx="3886200"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Are realistic and honest</a:t>
          </a:r>
          <a:endParaRPr lang="en-US" sz="2100" kern="1200"/>
        </a:p>
      </dsp:txBody>
      <dsp:txXfrm>
        <a:off x="39580" y="1809844"/>
        <a:ext cx="3807040" cy="731649"/>
      </dsp:txXfrm>
    </dsp:sp>
    <dsp:sp modelId="{1886FC79-3915-4517-9200-F73130A7D889}">
      <dsp:nvSpPr>
        <dsp:cNvPr id="0" name=""/>
        <dsp:cNvSpPr/>
      </dsp:nvSpPr>
      <dsp:spPr>
        <a:xfrm>
          <a:off x="0" y="2641554"/>
          <a:ext cx="3886200"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Offer practical, optimistic solutions </a:t>
          </a:r>
          <a:endParaRPr lang="en-US" sz="2100" kern="1200"/>
        </a:p>
      </dsp:txBody>
      <dsp:txXfrm>
        <a:off x="39580" y="2681134"/>
        <a:ext cx="3807040" cy="731649"/>
      </dsp:txXfrm>
    </dsp:sp>
    <dsp:sp modelId="{3FB16E38-9329-4EDD-8219-98554004AB70}">
      <dsp:nvSpPr>
        <dsp:cNvPr id="0" name=""/>
        <dsp:cNvSpPr/>
      </dsp:nvSpPr>
      <dsp:spPr>
        <a:xfrm>
          <a:off x="0" y="3512844"/>
          <a:ext cx="3886200"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Make the child feel they are in control</a:t>
          </a:r>
          <a:endParaRPr lang="en-US" sz="2100" kern="1200"/>
        </a:p>
      </dsp:txBody>
      <dsp:txXfrm>
        <a:off x="39580" y="3552424"/>
        <a:ext cx="3807040" cy="7316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936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9363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316"/>
            <a:ext cx="2889938" cy="49363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 name="Google Shape;61;p2: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2: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0855E8-91DD-4EFE-A864-1EFA856F4243}"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648392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amygdala is responding to the threat it perceives, not the situation as it actually is.</a:t>
            </a:r>
          </a:p>
          <a:p>
            <a:endParaRPr lang="en-GB" dirty="0"/>
          </a:p>
          <a:p>
            <a:r>
              <a:rPr lang="en-GB" dirty="0"/>
              <a:t>This is why a child might react in a way that seems completely out of proportion.  The amygdala is responding to a stored memory.</a:t>
            </a:r>
          </a:p>
          <a:p>
            <a:endParaRPr lang="en-GB" dirty="0"/>
          </a:p>
          <a:p>
            <a:r>
              <a:rPr lang="en-GB" dirty="0"/>
              <a:t>I worked with a young woman who had been taken into care after a terrible childhood.  Her new carers brought her PE kit to school the day she forgot it and it caused her to have a huge meltdown.  Nobody could work out why, until someone realised it was because in this girl’s world, adults were abusive and cruel.  To her, an adult being kind was completely terrifying as she had never experienced it before.</a:t>
            </a:r>
          </a:p>
        </p:txBody>
      </p:sp>
      <p:sp>
        <p:nvSpPr>
          <p:cNvPr id="4" name="Slide Number Placeholder 3"/>
          <p:cNvSpPr>
            <a:spLocks noGrp="1"/>
          </p:cNvSpPr>
          <p:nvPr>
            <p:ph type="sldNum" sz="quarter" idx="10"/>
          </p:nvPr>
        </p:nvSpPr>
        <p:spPr/>
        <p:txBody>
          <a:bodyPr/>
          <a:lstStyle/>
          <a:p>
            <a:fld id="{A858356C-857A-418D-A957-DEF502150388}" type="slidenum">
              <a:rPr lang="en-GB">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141230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3" name="Google Shape;113;p20: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20: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5043fbbea_0_24: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85043fbbea_0_24: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a:p>
        </p:txBody>
      </p:sp>
      <p:sp>
        <p:nvSpPr>
          <p:cNvPr id="122" name="Google Shape;122;g85043fbbea_0_24:notes"/>
          <p:cNvSpPr txBox="1">
            <a:spLocks noGrp="1"/>
          </p:cNvSpPr>
          <p:nvPr>
            <p:ph type="sldNum" idx="12"/>
          </p:nvPr>
        </p:nvSpPr>
        <p:spPr>
          <a:xfrm>
            <a:off x="3777607" y="9377316"/>
            <a:ext cx="2889900" cy="493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5043fbbea_0_3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85043fbbea_0_30: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a:p>
        </p:txBody>
      </p:sp>
      <p:sp>
        <p:nvSpPr>
          <p:cNvPr id="130" name="Google Shape;130;g85043fbbea_0_30:notes"/>
          <p:cNvSpPr txBox="1">
            <a:spLocks noGrp="1"/>
          </p:cNvSpPr>
          <p:nvPr>
            <p:ph type="sldNum" idx="12"/>
          </p:nvPr>
        </p:nvSpPr>
        <p:spPr>
          <a:xfrm>
            <a:off x="3777607" y="9377316"/>
            <a:ext cx="2889900" cy="493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9: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29: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a:solidFill>
                  <a:schemeClr val="dk1"/>
                </a:solidFill>
                <a:latin typeface="Calibri"/>
                <a:ea typeface="Calibri"/>
                <a:cs typeface="Calibri"/>
                <a:sym typeface="Calibri"/>
              </a:rPr>
              <a:t>Useful in helping to calm child down.</a:t>
            </a:r>
            <a:endParaRPr/>
          </a:p>
          <a:p>
            <a:pPr marL="0" lvl="0" indent="0" algn="l" rtl="0">
              <a:spcBef>
                <a:spcPts val="0"/>
              </a:spcBef>
              <a:spcAft>
                <a:spcPts val="0"/>
              </a:spcAft>
              <a:buNone/>
            </a:pPr>
            <a:endParaRPr sz="1100" u="sng">
              <a:solidFill>
                <a:schemeClr val="dk1"/>
              </a:solidFill>
              <a:latin typeface="Calibri"/>
              <a:ea typeface="Calibri"/>
              <a:cs typeface="Calibri"/>
              <a:sym typeface="Calibri"/>
            </a:endParaRPr>
          </a:p>
          <a:p>
            <a:pPr marL="0" lvl="0" indent="0" algn="l" rtl="0">
              <a:spcBef>
                <a:spcPts val="0"/>
              </a:spcBef>
              <a:spcAft>
                <a:spcPts val="0"/>
              </a:spcAft>
              <a:buNone/>
            </a:pPr>
            <a:r>
              <a:rPr lang="en-GB" sz="1100" u="sng">
                <a:solidFill>
                  <a:schemeClr val="dk1"/>
                </a:solidFill>
                <a:latin typeface="Calibri"/>
                <a:ea typeface="Calibri"/>
                <a:cs typeface="Calibri"/>
                <a:sym typeface="Calibri"/>
              </a:rPr>
              <a:t>CALM BOX</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GB" sz="1100">
                <a:solidFill>
                  <a:schemeClr val="dk1"/>
                </a:solidFill>
                <a:latin typeface="Calibri"/>
                <a:ea typeface="Calibri"/>
                <a:cs typeface="Calibri"/>
                <a:sym typeface="Calibri"/>
              </a:rPr>
              <a:t>A small index card box containing an assortment of cards to choose from.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GB" sz="1100">
                <a:solidFill>
                  <a:schemeClr val="dk1"/>
                </a:solidFill>
                <a:latin typeface="Calibri"/>
                <a:ea typeface="Calibri"/>
                <a:cs typeface="Calibri"/>
                <a:sym typeface="Calibri"/>
              </a:rPr>
              <a:t>Each card should list an activity that can be used to soothe a child’s heightened anxiety level, with the specific child in mind.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GB" sz="1100">
                <a:solidFill>
                  <a:schemeClr val="dk1"/>
                </a:solidFill>
                <a:latin typeface="Calibri"/>
                <a:ea typeface="Calibri"/>
                <a:cs typeface="Calibri"/>
                <a:sym typeface="Calibri"/>
              </a:rPr>
              <a:t>It is useful if each card has both a written and visual cue to describe each activity.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GB" sz="1100">
                <a:solidFill>
                  <a:schemeClr val="dk1"/>
                </a:solidFill>
                <a:latin typeface="Calibri"/>
                <a:ea typeface="Calibri"/>
                <a:cs typeface="Calibri"/>
                <a:sym typeface="Calibri"/>
              </a:rPr>
              <a:t>Each activity should take about 5 minutes to complete. </a:t>
            </a:r>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GB" sz="1100">
                <a:solidFill>
                  <a:schemeClr val="dk1"/>
                </a:solidFill>
                <a:latin typeface="Calibri"/>
                <a:ea typeface="Calibri"/>
                <a:cs typeface="Calibri"/>
                <a:sym typeface="Calibri"/>
              </a:rPr>
              <a:t>Ensure that the try and incorporate as many of the senses as possible within the chosen activities in the box. Initially the child needs to test which of their senses is the preferred choice to calm themselves.</a:t>
            </a:r>
            <a:endParaRPr sz="1100"/>
          </a:p>
        </p:txBody>
      </p:sp>
      <p:sp>
        <p:nvSpPr>
          <p:cNvPr id="137" name="Google Shape;137;p29: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01f4a998f_1_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ga01f4a998f_1_0: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a01f4a998f_1_0:notes"/>
          <p:cNvSpPr txBox="1">
            <a:spLocks noGrp="1"/>
          </p:cNvSpPr>
          <p:nvPr>
            <p:ph type="sldNum" idx="12"/>
          </p:nvPr>
        </p:nvSpPr>
        <p:spPr>
          <a:xfrm>
            <a:off x="3777607" y="9377316"/>
            <a:ext cx="2889900" cy="493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00c8e7730_0_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0" name="Google Shape;160;ga00c8e7730_0_0: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a:latin typeface="Arial"/>
                <a:ea typeface="Arial"/>
                <a:cs typeface="Arial"/>
                <a:sym typeface="Arial"/>
              </a:rPr>
              <a:t>Because of the way that anxiety impacts our thoughts, our feelings, our physical responses and the way we behave, this can generate an unhelpful cycle. </a:t>
            </a:r>
            <a:endParaRPr/>
          </a:p>
          <a:p>
            <a:pPr marL="171450" lvl="0" indent="-171450" algn="l" rtl="0">
              <a:spcBef>
                <a:spcPts val="0"/>
              </a:spcBef>
              <a:spcAft>
                <a:spcPts val="0"/>
              </a:spcAft>
              <a:buClr>
                <a:schemeClr val="dk1"/>
              </a:buClr>
              <a:buSzPts val="1200"/>
              <a:buFont typeface="Arial"/>
              <a:buChar char="•"/>
            </a:pPr>
            <a:r>
              <a:rPr lang="en-GB">
                <a:latin typeface="Arial"/>
                <a:ea typeface="Arial"/>
                <a:cs typeface="Arial"/>
                <a:sym typeface="Arial"/>
              </a:rPr>
              <a:t>Here we have an example of a child who is scared of the dark.</a:t>
            </a:r>
            <a:endParaRPr/>
          </a:p>
          <a:p>
            <a:pPr marL="171450" lvl="0" indent="-171450" algn="l" rtl="0">
              <a:spcBef>
                <a:spcPts val="0"/>
              </a:spcBef>
              <a:spcAft>
                <a:spcPts val="0"/>
              </a:spcAft>
              <a:buClr>
                <a:schemeClr val="dk1"/>
              </a:buClr>
              <a:buSzPts val="1200"/>
              <a:buFont typeface="Arial"/>
              <a:buChar char="•"/>
            </a:pPr>
            <a:r>
              <a:rPr lang="en-GB">
                <a:latin typeface="Arial"/>
                <a:ea typeface="Arial"/>
                <a:cs typeface="Arial"/>
                <a:sym typeface="Arial"/>
              </a:rPr>
              <a:t>In this instance, the thoughts the child has include: “Something’s going to get me” and “I am in danger”, these thoughts then trigger the child to feel scared or anxious, the body then responds by the heart rate increasing, feeling hot and sweaty, trembling. This response can feel unpleasant and therefore leads the child to avoid being alone in the dark and always leaving the light on.</a:t>
            </a:r>
            <a:endParaRPr/>
          </a:p>
          <a:p>
            <a:pPr marL="171450" lvl="0" indent="-171450" algn="l" rtl="0">
              <a:spcBef>
                <a:spcPts val="0"/>
              </a:spcBef>
              <a:spcAft>
                <a:spcPts val="0"/>
              </a:spcAft>
              <a:buClr>
                <a:schemeClr val="dk1"/>
              </a:buClr>
              <a:buSzPts val="1200"/>
              <a:buFont typeface="Arial"/>
              <a:buChar char="•"/>
            </a:pPr>
            <a:r>
              <a:rPr lang="en-GB">
                <a:latin typeface="Arial"/>
                <a:ea typeface="Arial"/>
                <a:cs typeface="Arial"/>
                <a:sym typeface="Arial"/>
              </a:rPr>
              <a:t>However, this behaviour reinforces a belief that the child cannot cope and feeds more worried thoughts and strengthens the belief that they really are in danger.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GB">
                <a:latin typeface="Arial"/>
                <a:ea typeface="Arial"/>
                <a:cs typeface="Arial"/>
                <a:sym typeface="Arial"/>
              </a:rPr>
              <a:t>On a positive note, because of the multiple areas which drive anxiety, it offers a range of opportunities to break the cycle either through challenging thoughts, relaxing the  body so that we send a calm signal to the brain so that it can better access positive and balanced thoughts or gradually changing behaviour so that the child can begin to learn that they can cope and thereby undermining the previously held unhelpful beliefs. </a:t>
            </a:r>
            <a:endParaRPr/>
          </a:p>
          <a:p>
            <a:pPr marL="0" lvl="0" indent="0" algn="l" rtl="0">
              <a:spcBef>
                <a:spcPts val="0"/>
              </a:spcBef>
              <a:spcAft>
                <a:spcPts val="0"/>
              </a:spcAft>
              <a:buNone/>
            </a:pPr>
            <a:endParaRPr/>
          </a:p>
        </p:txBody>
      </p:sp>
      <p:sp>
        <p:nvSpPr>
          <p:cNvPr id="161" name="Google Shape;161;ga00c8e7730_0_0:notes"/>
          <p:cNvSpPr txBox="1">
            <a:spLocks noGrp="1"/>
          </p:cNvSpPr>
          <p:nvPr>
            <p:ph type="sldNum" idx="12"/>
          </p:nvPr>
        </p:nvSpPr>
        <p:spPr>
          <a:xfrm>
            <a:off x="3777607" y="9377316"/>
            <a:ext cx="2889900" cy="493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9abda248b6_0_75: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9abda248b6_0_75: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1" name="Google Shape;181;g9abda248b6_0_75: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36</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3188311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a:t>We can start by understanding a bit more about anxiety.</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a:t>Becomes a problem when these responses triggered despite no immediate threat.  When a child is unable to regulate their emotions they may have a fight/ flight or freeze response eg.  runs away/ hits out/ switches off as coping mechanism.</a:t>
            </a:r>
            <a:endParaRPr/>
          </a:p>
          <a:p>
            <a:pPr marL="0" lvl="0" indent="0" algn="l" rtl="0">
              <a:spcBef>
                <a:spcPts val="0"/>
              </a:spcBef>
              <a:spcAft>
                <a:spcPts val="0"/>
              </a:spcAft>
              <a:buNone/>
            </a:pPr>
            <a:endParaRPr sz="1100"/>
          </a:p>
          <a:p>
            <a:pPr marL="0" lvl="0" indent="0" algn="l" rtl="0">
              <a:spcBef>
                <a:spcPts val="0"/>
              </a:spcBef>
              <a:spcAft>
                <a:spcPts val="0"/>
              </a:spcAft>
              <a:buNone/>
            </a:pPr>
            <a:endParaRPr/>
          </a:p>
        </p:txBody>
      </p:sp>
      <p:sp>
        <p:nvSpPr>
          <p:cNvPr id="69" name="Google Shape;69;p3: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458423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9ACF95-066F-43C7-B876-F701F8497CA5}" type="slidenum">
              <a:rPr lang="en-GB" smtClean="0"/>
              <a:t>39</a:t>
            </a:fld>
            <a:endParaRPr lang="en-GB"/>
          </a:p>
        </p:txBody>
      </p:sp>
    </p:spTree>
    <p:extLst>
      <p:ext uri="{BB962C8B-B14F-4D97-AF65-F5344CB8AC3E}">
        <p14:creationId xmlns:p14="http://schemas.microsoft.com/office/powerpoint/2010/main" val="213146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Helping  your child to distinguish between the things they can control and the things they can’t is very important.</a:t>
            </a:r>
          </a:p>
          <a:p>
            <a:endParaRPr lang="en-GB" dirty="0"/>
          </a:p>
          <a:p>
            <a:r>
              <a:rPr lang="en-GB" dirty="0"/>
              <a:t>This gives a base for then thinking about solutions and strategies.  It also means it’s okay for them to accept that sometimes we can’t do anything except work out how to cope. </a:t>
            </a:r>
          </a:p>
        </p:txBody>
      </p:sp>
      <p:sp>
        <p:nvSpPr>
          <p:cNvPr id="4" name="Slide Number Placeholder 3"/>
          <p:cNvSpPr>
            <a:spLocks noGrp="1"/>
          </p:cNvSpPr>
          <p:nvPr>
            <p:ph type="sldNum" sz="quarter" idx="10"/>
          </p:nvPr>
        </p:nvSpPr>
        <p:spPr/>
        <p:txBody>
          <a:bodyPr/>
          <a:lstStyle/>
          <a:p>
            <a:fld id="{789ACF95-066F-43C7-B876-F701F8497CA5}" type="slidenum">
              <a:rPr lang="en-GB" smtClean="0"/>
              <a:t>40</a:t>
            </a:fld>
            <a:endParaRPr lang="en-GB"/>
          </a:p>
        </p:txBody>
      </p:sp>
    </p:spTree>
    <p:extLst>
      <p:ext uri="{BB962C8B-B14F-4D97-AF65-F5344CB8AC3E}">
        <p14:creationId xmlns:p14="http://schemas.microsoft.com/office/powerpoint/2010/main" val="1290244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9ACF95-066F-43C7-B876-F701F8497CA5}" type="slidenum">
              <a:rPr lang="en-GB" smtClean="0"/>
              <a:t>41</a:t>
            </a:fld>
            <a:endParaRPr lang="en-GB"/>
          </a:p>
        </p:txBody>
      </p:sp>
    </p:spTree>
    <p:extLst>
      <p:ext uri="{BB962C8B-B14F-4D97-AF65-F5344CB8AC3E}">
        <p14:creationId xmlns:p14="http://schemas.microsoft.com/office/powerpoint/2010/main" val="213146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9abda248b6_0_81: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9abda248b6_0_81: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8" name="Google Shape;188;g9abda248b6_0_81: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42</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a01f4a998f_1_14: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a01f4a998f_1_14:notes"/>
          <p:cNvSpPr txBox="1">
            <a:spLocks noGrp="1"/>
          </p:cNvSpPr>
          <p:nvPr>
            <p:ph type="body" idx="1"/>
          </p:nvPr>
        </p:nvSpPr>
        <p:spPr>
          <a:xfrm>
            <a:off x="666907" y="4689509"/>
            <a:ext cx="53352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5" name="Google Shape;245;ga01f4a998f_1_14:notes"/>
          <p:cNvSpPr txBox="1">
            <a:spLocks noGrp="1"/>
          </p:cNvSpPr>
          <p:nvPr>
            <p:ph type="sldNum" idx="12"/>
          </p:nvPr>
        </p:nvSpPr>
        <p:spPr>
          <a:xfrm>
            <a:off x="3777599" y="9377304"/>
            <a:ext cx="2889900" cy="49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43</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1: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9" name="Google Shape;309;p31: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It is important to remember that we are all unique. </a:t>
            </a:r>
            <a:endParaRPr/>
          </a:p>
          <a:p>
            <a:pPr marL="0" lvl="0" indent="0" algn="l" rtl="0">
              <a:spcBef>
                <a:spcPts val="0"/>
              </a:spcBef>
              <a:spcAft>
                <a:spcPts val="0"/>
              </a:spcAft>
              <a:buNone/>
            </a:pPr>
            <a:r>
              <a:rPr lang="en-GB"/>
              <a:t>Every child is unique.</a:t>
            </a:r>
            <a:endParaRPr/>
          </a:p>
          <a:p>
            <a:pPr marL="0" lvl="0" indent="0" algn="l" rtl="0">
              <a:spcBef>
                <a:spcPts val="0"/>
              </a:spcBef>
              <a:spcAft>
                <a:spcPts val="0"/>
              </a:spcAft>
              <a:buNone/>
            </a:pPr>
            <a:r>
              <a:rPr lang="en-GB"/>
              <a:t>You know your child best and what may work for them and it may take time to trial different approaches and establish the best way you and your child can work together to manage their worries. </a:t>
            </a:r>
            <a:endParaRPr/>
          </a:p>
          <a:p>
            <a:pPr marL="0" lvl="0" indent="0" algn="l" rtl="0">
              <a:spcBef>
                <a:spcPts val="0"/>
              </a:spcBef>
              <a:spcAft>
                <a:spcPts val="0"/>
              </a:spcAft>
              <a:buNone/>
            </a:pPr>
            <a:endParaRPr/>
          </a:p>
          <a:p>
            <a:pPr marL="0" lvl="0" indent="0" algn="l" rtl="0">
              <a:spcBef>
                <a:spcPts val="0"/>
              </a:spcBef>
              <a:spcAft>
                <a:spcPts val="0"/>
              </a:spcAft>
              <a:buNone/>
            </a:pPr>
            <a:r>
              <a:rPr lang="en-GB" sz="1200"/>
              <a:t>What strategies have you tried</a:t>
            </a:r>
            <a:endParaRPr/>
          </a:p>
          <a:p>
            <a:pPr marL="0" lvl="0" indent="0" algn="l" rtl="0">
              <a:spcBef>
                <a:spcPts val="0"/>
              </a:spcBef>
              <a:spcAft>
                <a:spcPts val="0"/>
              </a:spcAft>
              <a:buNone/>
            </a:pPr>
            <a:r>
              <a:rPr lang="en-GB" sz="1200"/>
              <a:t>How long for?</a:t>
            </a:r>
            <a:endParaRPr/>
          </a:p>
          <a:p>
            <a:pPr marL="0" lvl="0" indent="0" algn="l" rtl="0">
              <a:spcBef>
                <a:spcPts val="0"/>
              </a:spcBef>
              <a:spcAft>
                <a:spcPts val="0"/>
              </a:spcAft>
              <a:buNone/>
            </a:pPr>
            <a:r>
              <a:rPr lang="en-GB" sz="1200"/>
              <a:t>What worked so far?</a:t>
            </a:r>
            <a:endParaRPr/>
          </a:p>
          <a:p>
            <a:pPr marL="0" lvl="0" indent="0" algn="l" rtl="0">
              <a:spcBef>
                <a:spcPts val="0"/>
              </a:spcBef>
              <a:spcAft>
                <a:spcPts val="0"/>
              </a:spcAft>
              <a:buNone/>
            </a:pPr>
            <a:r>
              <a:rPr lang="en-GB" sz="1200"/>
              <a:t>Why did it work?</a:t>
            </a:r>
            <a:endParaRPr/>
          </a:p>
          <a:p>
            <a:pPr marL="0" lvl="0" indent="0" algn="l" rtl="0">
              <a:spcBef>
                <a:spcPts val="0"/>
              </a:spcBef>
              <a:spcAft>
                <a:spcPts val="0"/>
              </a:spcAft>
              <a:buNone/>
            </a:pPr>
            <a:r>
              <a:rPr lang="en-GB" sz="1200"/>
              <a:t>What did  not work so far?</a:t>
            </a:r>
            <a:endParaRPr/>
          </a:p>
          <a:p>
            <a:pPr marL="0" lvl="0" indent="0" algn="l" rtl="0">
              <a:spcBef>
                <a:spcPts val="0"/>
              </a:spcBef>
              <a:spcAft>
                <a:spcPts val="0"/>
              </a:spcAft>
              <a:buNone/>
            </a:pPr>
            <a:r>
              <a:rPr lang="en-GB" sz="1200"/>
              <a:t>Why did it not work?</a:t>
            </a:r>
            <a:endParaRPr/>
          </a:p>
          <a:p>
            <a:pPr marL="0" lvl="0" indent="0" algn="l" rtl="0">
              <a:spcBef>
                <a:spcPts val="0"/>
              </a:spcBef>
              <a:spcAft>
                <a:spcPts val="0"/>
              </a:spcAft>
              <a:buNone/>
            </a:pPr>
            <a:endParaRPr/>
          </a:p>
        </p:txBody>
      </p:sp>
      <p:sp>
        <p:nvSpPr>
          <p:cNvPr id="310" name="Google Shape;310;p31: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44</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9: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39: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a:latin typeface="Calibri"/>
                <a:ea typeface="Calibri"/>
                <a:cs typeface="Calibri"/>
                <a:sym typeface="Calibri"/>
              </a:rPr>
              <a:t>HEADSPACE</a:t>
            </a:r>
            <a:endParaRPr/>
          </a:p>
          <a:p>
            <a:pPr marL="0" lvl="0" indent="0" algn="l" rtl="0">
              <a:spcBef>
                <a:spcPts val="0"/>
              </a:spcBef>
              <a:spcAft>
                <a:spcPts val="0"/>
              </a:spcAft>
              <a:buNone/>
            </a:pPr>
            <a:endParaRPr sz="11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GB" sz="1100">
                <a:latin typeface="Calibri"/>
                <a:ea typeface="Calibri"/>
                <a:cs typeface="Calibri"/>
                <a:sym typeface="Calibri"/>
              </a:rPr>
              <a:t>Offers 10 free mindfulness exercises with audio and excellent graphics. Advanced exercises require subscription fee.  Sessions fit into everyday life, and app offers reminders and a personal progress page.   Recommend for anyone experiencing mild to moderate stress, anxiety or low mood. </a:t>
            </a:r>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r>
              <a:rPr lang="en-GB" sz="1100">
                <a:latin typeface="Calibri"/>
                <a:ea typeface="Calibri"/>
                <a:cs typeface="Calibri"/>
                <a:sym typeface="Calibri"/>
              </a:rPr>
              <a:t>STOP, BREATHE, THINK</a:t>
            </a:r>
            <a:endParaRPr/>
          </a:p>
          <a:p>
            <a:pPr marL="0" lvl="0" indent="0" algn="l" rtl="0">
              <a:spcBef>
                <a:spcPts val="0"/>
              </a:spcBef>
              <a:spcAft>
                <a:spcPts val="0"/>
              </a:spcAft>
              <a:buNone/>
            </a:pPr>
            <a:endParaRPr sz="11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GB" sz="1100">
                <a:latin typeface="Calibri"/>
                <a:ea typeface="Calibri"/>
                <a:cs typeface="Calibri"/>
                <a:sym typeface="Calibri"/>
              </a:rPr>
              <a:t>A straight forward app that provides short mindfulness and meditation exercises with good graphics.  User can choose different audios depending on mood, and rate mood before and after. Recommend for anyone experiencing mild to moderate stress, anxiety or low mood.</a:t>
            </a:r>
            <a:endParaRPr/>
          </a:p>
          <a:p>
            <a:pPr marL="0" marR="0" lvl="0" indent="0" algn="l" rtl="0">
              <a:lnSpc>
                <a:spcPct val="100000"/>
              </a:lnSpc>
              <a:spcBef>
                <a:spcPts val="0"/>
              </a:spcBef>
              <a:spcAft>
                <a:spcPts val="0"/>
              </a:spcAft>
              <a:buClr>
                <a:schemeClr val="dk1"/>
              </a:buClr>
              <a:buSzPts val="1100"/>
              <a:buFont typeface="Calibri"/>
              <a:buNone/>
            </a:pPr>
            <a:endParaRPr sz="11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GB" sz="1100">
                <a:latin typeface="Calibri"/>
                <a:ea typeface="Calibri"/>
                <a:cs typeface="Calibri"/>
                <a:sym typeface="Calibri"/>
              </a:rPr>
              <a:t>CALM</a:t>
            </a:r>
            <a:endParaRPr/>
          </a:p>
          <a:p>
            <a:pPr marL="0" marR="0" lvl="0" indent="0" algn="l" rtl="0">
              <a:lnSpc>
                <a:spcPct val="100000"/>
              </a:lnSpc>
              <a:spcBef>
                <a:spcPts val="0"/>
              </a:spcBef>
              <a:spcAft>
                <a:spcPts val="0"/>
              </a:spcAft>
              <a:buClr>
                <a:schemeClr val="dk1"/>
              </a:buClr>
              <a:buSzPts val="1100"/>
              <a:buFont typeface="Calibri"/>
              <a:buNone/>
            </a:pPr>
            <a:endParaRPr sz="11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GB" sz="1100">
                <a:latin typeface="Calibri"/>
                <a:ea typeface="Calibri"/>
                <a:cs typeface="Calibri"/>
                <a:sym typeface="Calibri"/>
              </a:rPr>
              <a:t>A user-friendly app that provides guided audio meditation, relaxation and mindfulness tracks &amp; exercises. App opens with view of sea and sound of waves.  Suitable for people experiencing stress or mild anxiety or low mood.</a:t>
            </a:r>
            <a:endParaRPr/>
          </a:p>
          <a:p>
            <a:pPr marL="0" marR="0" lvl="0" indent="0" algn="l" rtl="0">
              <a:lnSpc>
                <a:spcPct val="100000"/>
              </a:lnSpc>
              <a:spcBef>
                <a:spcPts val="0"/>
              </a:spcBef>
              <a:spcAft>
                <a:spcPts val="0"/>
              </a:spcAft>
              <a:buClr>
                <a:schemeClr val="dk1"/>
              </a:buClr>
              <a:buSzPts val="1100"/>
              <a:buFont typeface="Calibri"/>
              <a:buNone/>
            </a:pPr>
            <a:endParaRPr sz="1100">
              <a:latin typeface="Calibri"/>
              <a:ea typeface="Calibri"/>
              <a:cs typeface="Calibri"/>
              <a:sym typeface="Calibri"/>
            </a:endParaRPr>
          </a:p>
          <a:p>
            <a:pPr marL="0" marR="0" lvl="0" indent="0" algn="l" rtl="0">
              <a:lnSpc>
                <a:spcPct val="100000"/>
              </a:lnSpc>
              <a:spcBef>
                <a:spcPts val="0"/>
              </a:spcBef>
              <a:spcAft>
                <a:spcPts val="0"/>
              </a:spcAft>
              <a:buClr>
                <a:srgbClr val="333333"/>
              </a:buClr>
              <a:buSzPts val="1100"/>
              <a:buFont typeface="Calibri"/>
              <a:buNone/>
            </a:pPr>
            <a:endParaRPr sz="11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lvl="0" indent="0" algn="l" rtl="0">
              <a:spcBef>
                <a:spcPts val="0"/>
              </a:spcBef>
              <a:spcAft>
                <a:spcPts val="0"/>
              </a:spcAft>
              <a:buNone/>
            </a:pPr>
            <a:endParaRPr/>
          </a:p>
        </p:txBody>
      </p:sp>
      <p:sp>
        <p:nvSpPr>
          <p:cNvPr id="319" name="Google Shape;319;p39: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9e499e7dbd_1_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9" name="Google Shape;339;g9e499e7dbd_1_0: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9e499e7dbd_1_0:notes"/>
          <p:cNvSpPr txBox="1">
            <a:spLocks noGrp="1"/>
          </p:cNvSpPr>
          <p:nvPr>
            <p:ph type="sldNum" idx="12"/>
          </p:nvPr>
        </p:nvSpPr>
        <p:spPr>
          <a:xfrm>
            <a:off x="3777607" y="9377316"/>
            <a:ext cx="2889900" cy="493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46</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1: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7" name="Google Shape;347;p41: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41: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47</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2: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2: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GB" sz="1100" u="sng">
                <a:solidFill>
                  <a:schemeClr val="dk1"/>
                </a:solidFill>
                <a:latin typeface="Calibri"/>
                <a:ea typeface="Calibri"/>
                <a:cs typeface="Calibri"/>
                <a:sym typeface="Calibri"/>
              </a:rPr>
              <a:t>We often view anxiety/ low mood as something that can communicated by a worried/ sad face. But anxiety and low mood can be expressed in many different guises. </a:t>
            </a:r>
            <a:endParaRPr sz="1100"/>
          </a:p>
          <a:p>
            <a:pPr marL="0" marR="0" lvl="0" indent="0" algn="l" rtl="0">
              <a:lnSpc>
                <a:spcPct val="100000"/>
              </a:lnSpc>
              <a:spcBef>
                <a:spcPts val="0"/>
              </a:spcBef>
              <a:spcAft>
                <a:spcPts val="0"/>
              </a:spcAft>
              <a:buClr>
                <a:schemeClr val="dk1"/>
              </a:buClr>
              <a:buSzPts val="1100"/>
              <a:buFont typeface="Calibri"/>
              <a:buNone/>
            </a:pPr>
            <a:endParaRPr sz="1100"/>
          </a:p>
          <a:p>
            <a:pPr marL="0" marR="0" lvl="0" indent="0" algn="l" rtl="0">
              <a:lnSpc>
                <a:spcPct val="100000"/>
              </a:lnSpc>
              <a:spcBef>
                <a:spcPts val="0"/>
              </a:spcBef>
              <a:spcAft>
                <a:spcPts val="0"/>
              </a:spcAft>
              <a:buClr>
                <a:schemeClr val="dk1"/>
              </a:buClr>
              <a:buSzPts val="1100"/>
              <a:buFont typeface="Calibri"/>
              <a:buNone/>
            </a:pPr>
            <a:r>
              <a:rPr lang="en-GB" sz="1100"/>
              <a:t>Symptoms of anxiety and low mood / depression do overlap. Important to just be aware of changes in behaviour.</a:t>
            </a:r>
            <a:endParaRPr/>
          </a:p>
          <a:p>
            <a:pPr marL="0" marR="0" lvl="0" indent="0" algn="l" rtl="0">
              <a:lnSpc>
                <a:spcPct val="100000"/>
              </a:lnSpc>
              <a:spcBef>
                <a:spcPts val="0"/>
              </a:spcBef>
              <a:spcAft>
                <a:spcPts val="0"/>
              </a:spcAft>
              <a:buClr>
                <a:schemeClr val="dk1"/>
              </a:buClr>
              <a:buSzPts val="1100"/>
              <a:buFont typeface="Calibri"/>
              <a:buNone/>
            </a:pPr>
            <a:endParaRPr sz="1100"/>
          </a:p>
          <a:p>
            <a:pPr marL="0" marR="0" lvl="0" indent="0" algn="l" rtl="0">
              <a:lnSpc>
                <a:spcPct val="100000"/>
              </a:lnSpc>
              <a:spcBef>
                <a:spcPts val="0"/>
              </a:spcBef>
              <a:spcAft>
                <a:spcPts val="0"/>
              </a:spcAft>
              <a:buClr>
                <a:schemeClr val="dk1"/>
              </a:buClr>
              <a:buSzPts val="1100"/>
              <a:buFont typeface="Calibri"/>
              <a:buNone/>
            </a:pPr>
            <a:r>
              <a:rPr lang="en-GB" sz="1100"/>
              <a:t>Physical health complaints e.g. headaches, stomach aches – often in younger children.</a:t>
            </a:r>
            <a:endParaRPr/>
          </a:p>
          <a:p>
            <a:pPr marL="0" marR="0" lvl="0" indent="0" algn="l" rtl="0">
              <a:lnSpc>
                <a:spcPct val="100000"/>
              </a:lnSpc>
              <a:spcBef>
                <a:spcPts val="0"/>
              </a:spcBef>
              <a:spcAft>
                <a:spcPts val="0"/>
              </a:spcAft>
              <a:buClr>
                <a:schemeClr val="dk1"/>
              </a:buClr>
              <a:buSzPts val="1100"/>
              <a:buFont typeface="Calibri"/>
              <a:buNone/>
            </a:pPr>
            <a:endParaRPr sz="1100"/>
          </a:p>
          <a:p>
            <a:pPr marL="0" marR="0" lvl="0" indent="0" algn="l" rtl="0">
              <a:lnSpc>
                <a:spcPct val="100000"/>
              </a:lnSpc>
              <a:spcBef>
                <a:spcPts val="0"/>
              </a:spcBef>
              <a:spcAft>
                <a:spcPts val="0"/>
              </a:spcAft>
              <a:buClr>
                <a:schemeClr val="dk1"/>
              </a:buClr>
              <a:buSzPts val="1100"/>
              <a:buFont typeface="Calibri"/>
              <a:buNone/>
            </a:pPr>
            <a:endParaRPr sz="1100"/>
          </a:p>
          <a:p>
            <a:pPr marL="0" marR="0" lvl="0" indent="0" algn="l" rtl="0">
              <a:lnSpc>
                <a:spcPct val="100000"/>
              </a:lnSpc>
              <a:spcBef>
                <a:spcPts val="0"/>
              </a:spcBef>
              <a:spcAft>
                <a:spcPts val="0"/>
              </a:spcAft>
              <a:buClr>
                <a:schemeClr val="dk1"/>
              </a:buClr>
              <a:buSzPts val="1100"/>
              <a:buFont typeface="Calibri"/>
              <a:buNone/>
            </a:pPr>
            <a:endParaRPr sz="1100"/>
          </a:p>
        </p:txBody>
      </p:sp>
      <p:sp>
        <p:nvSpPr>
          <p:cNvPr id="92" name="Google Shape;92;p12: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2: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6" name="Google Shape;356;p42:notes"/>
          <p:cNvSpPr txBox="1">
            <a:spLocks noGrp="1"/>
          </p:cNvSpPr>
          <p:nvPr>
            <p:ph type="body" idx="1"/>
          </p:nvPr>
        </p:nvSpPr>
        <p:spPr>
          <a:xfrm>
            <a:off x="666909" y="4689515"/>
            <a:ext cx="5335270" cy="44426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42:notes"/>
          <p:cNvSpPr txBox="1">
            <a:spLocks noGrp="1"/>
          </p:cNvSpPr>
          <p:nvPr>
            <p:ph type="sldNum" idx="12"/>
          </p:nvPr>
        </p:nvSpPr>
        <p:spPr>
          <a:xfrm>
            <a:off x="3777607" y="9377316"/>
            <a:ext cx="2889938"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48</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522368" indent="-200911">
              <a:defRPr>
                <a:solidFill>
                  <a:schemeClr val="tx1"/>
                </a:solidFill>
                <a:latin typeface="Arial" panose="020B0604020202020204" pitchFamily="34" charset="0"/>
              </a:defRPr>
            </a:lvl2pPr>
            <a:lvl3pPr marL="803643" indent="-160729">
              <a:defRPr>
                <a:solidFill>
                  <a:schemeClr val="tx1"/>
                </a:solidFill>
                <a:latin typeface="Arial" panose="020B0604020202020204" pitchFamily="34" charset="0"/>
              </a:defRPr>
            </a:lvl3pPr>
            <a:lvl4pPr marL="1125101" indent="-160729">
              <a:defRPr>
                <a:solidFill>
                  <a:schemeClr val="tx1"/>
                </a:solidFill>
                <a:latin typeface="Arial" panose="020B0604020202020204" pitchFamily="34" charset="0"/>
              </a:defRPr>
            </a:lvl4pPr>
            <a:lvl5pPr marL="1446558" indent="-160729">
              <a:defRPr>
                <a:solidFill>
                  <a:schemeClr val="tx1"/>
                </a:solidFill>
                <a:latin typeface="Arial" panose="020B0604020202020204" pitchFamily="34" charset="0"/>
              </a:defRPr>
            </a:lvl5pPr>
            <a:lvl6pPr marL="1768015" indent="-160729" eaLnBrk="0" fontAlgn="base" hangingPunct="0">
              <a:spcBef>
                <a:spcPct val="0"/>
              </a:spcBef>
              <a:spcAft>
                <a:spcPct val="0"/>
              </a:spcAft>
              <a:defRPr>
                <a:solidFill>
                  <a:schemeClr val="tx1"/>
                </a:solidFill>
                <a:latin typeface="Arial" panose="020B0604020202020204" pitchFamily="34" charset="0"/>
              </a:defRPr>
            </a:lvl6pPr>
            <a:lvl7pPr marL="2089473" indent="-160729" eaLnBrk="0" fontAlgn="base" hangingPunct="0">
              <a:spcBef>
                <a:spcPct val="0"/>
              </a:spcBef>
              <a:spcAft>
                <a:spcPct val="0"/>
              </a:spcAft>
              <a:defRPr>
                <a:solidFill>
                  <a:schemeClr val="tx1"/>
                </a:solidFill>
                <a:latin typeface="Arial" panose="020B0604020202020204" pitchFamily="34" charset="0"/>
              </a:defRPr>
            </a:lvl7pPr>
            <a:lvl8pPr marL="2410930" indent="-160729" eaLnBrk="0" fontAlgn="base" hangingPunct="0">
              <a:spcBef>
                <a:spcPct val="0"/>
              </a:spcBef>
              <a:spcAft>
                <a:spcPct val="0"/>
              </a:spcAft>
              <a:defRPr>
                <a:solidFill>
                  <a:schemeClr val="tx1"/>
                </a:solidFill>
                <a:latin typeface="Arial" panose="020B0604020202020204" pitchFamily="34" charset="0"/>
              </a:defRPr>
            </a:lvl8pPr>
            <a:lvl9pPr marL="2732387" indent="-160729" eaLnBrk="0" fontAlgn="base" hangingPunct="0">
              <a:spcBef>
                <a:spcPct val="0"/>
              </a:spcBef>
              <a:spcAft>
                <a:spcPct val="0"/>
              </a:spcAft>
              <a:defRPr>
                <a:solidFill>
                  <a:schemeClr val="tx1"/>
                </a:solidFill>
                <a:latin typeface="Arial" panose="020B0604020202020204" pitchFamily="34" charset="0"/>
              </a:defRPr>
            </a:lvl9pPr>
          </a:lstStyle>
          <a:p>
            <a:fld id="{E3AADA68-43EB-4B59-A123-8F5E73229586}"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260509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infographic shows how the areas of our brain that are responsible for “executive functions”  do not fully develop until we are in our 20s. </a:t>
            </a:r>
          </a:p>
          <a:p>
            <a:endParaRPr lang="en-GB" dirty="0"/>
          </a:p>
          <a:p>
            <a:r>
              <a:rPr lang="en-GB" dirty="0"/>
              <a:t>Executive functions are things like decision making, empathy, managing risk, planning and so on.</a:t>
            </a:r>
          </a:p>
          <a:p>
            <a:endParaRPr lang="en-GB" dirty="0"/>
          </a:p>
          <a:p>
            <a:r>
              <a:rPr lang="en-GB" dirty="0"/>
              <a:t>This is why we can’t expect children and teenagers to think clearly about their actions – their brain is not fully wired up to allow them to be rational about how they behave or react. </a:t>
            </a:r>
          </a:p>
          <a:p>
            <a:endParaRPr lang="en-GB" dirty="0"/>
          </a:p>
          <a:p>
            <a:r>
              <a:rPr lang="en-GB" dirty="0"/>
              <a:t>This is why teenagers have been described as being like a Ferrari with no brakes!</a:t>
            </a:r>
          </a:p>
        </p:txBody>
      </p:sp>
      <p:sp>
        <p:nvSpPr>
          <p:cNvPr id="4" name="Slide Number Placeholder 3"/>
          <p:cNvSpPr>
            <a:spLocks noGrp="1"/>
          </p:cNvSpPr>
          <p:nvPr>
            <p:ph type="sldNum" sz="quarter" idx="10"/>
          </p:nvPr>
        </p:nvSpPr>
        <p:spPr/>
        <p:txBody>
          <a:bodyPr/>
          <a:lstStyle/>
          <a:p>
            <a:fld id="{B8A610EB-AB96-4DC5-99F7-199A9442B82D}" type="slidenum">
              <a:rPr lang="en-GB" smtClean="0"/>
              <a:t>17</a:t>
            </a:fld>
            <a:endParaRPr lang="en-GB"/>
          </a:p>
        </p:txBody>
      </p:sp>
    </p:spTree>
    <p:extLst>
      <p:ext uri="{BB962C8B-B14F-4D97-AF65-F5344CB8AC3E}">
        <p14:creationId xmlns:p14="http://schemas.microsoft.com/office/powerpoint/2010/main" val="2243637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33553"/>
          </a:xfrm>
        </p:spPr>
        <p:txBody>
          <a:bodyPr/>
          <a:lstStyle/>
          <a:p>
            <a:r>
              <a:rPr lang="en-GB" dirty="0"/>
              <a:t>The amygdala (we have a left and right one) are small structures in the brain.  They learn and store information based on emotional events, using memories as a reference for whether something is a threat or not.  It doesn’t distinguish between real or imagined danger.</a:t>
            </a:r>
          </a:p>
          <a:p>
            <a:endParaRPr lang="en-GB" dirty="0"/>
          </a:p>
          <a:p>
            <a:r>
              <a:rPr lang="en-GB" dirty="0"/>
              <a:t>The amygdala causes physical reactions to shock or fright by sending hormonal messages to the hippocampus.  These reactions include:</a:t>
            </a:r>
          </a:p>
          <a:p>
            <a:endParaRPr lang="en-GB" dirty="0"/>
          </a:p>
          <a:p>
            <a:r>
              <a:rPr lang="en-GB" dirty="0"/>
              <a:t>	Faster heart rate (gets blood to muscles)</a:t>
            </a:r>
          </a:p>
          <a:p>
            <a:r>
              <a:rPr lang="en-GB" dirty="0"/>
              <a:t>	Nausea  (halts digestion to divert energy for fright/flight)</a:t>
            </a:r>
          </a:p>
          <a:p>
            <a:r>
              <a:rPr lang="en-GB" dirty="0"/>
              <a:t>	Dry mouth (water diverted to the blood)</a:t>
            </a:r>
          </a:p>
          <a:p>
            <a:r>
              <a:rPr lang="en-GB" dirty="0"/>
              <a:t>	Red face (blood to surface of skin)	</a:t>
            </a:r>
          </a:p>
          <a:p>
            <a:r>
              <a:rPr lang="en-GB" dirty="0"/>
              <a:t>	Shaking (adrenaline and tension)</a:t>
            </a:r>
          </a:p>
          <a:p>
            <a:endParaRPr lang="en-GB" dirty="0"/>
          </a:p>
          <a:p>
            <a:r>
              <a:rPr lang="en-GB" dirty="0"/>
              <a:t> - all physical reactions aimed at escaping from danger, whether this actually exists or not (they also cause after-effects such as tiredness, headache etc.) </a:t>
            </a:r>
          </a:p>
          <a:p>
            <a:endParaRPr lang="en-GB" dirty="0"/>
          </a:p>
          <a:p>
            <a:r>
              <a:rPr lang="en-GB" dirty="0"/>
              <a:t>People with a damaged or missing amygdala often don’t feel fear even in extreme situations.</a:t>
            </a:r>
          </a:p>
          <a:p>
            <a:endParaRPr lang="en-GB" dirty="0"/>
          </a:p>
          <a:p>
            <a:endParaRPr lang="en-GB" dirty="0"/>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305985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9ACF95-066F-43C7-B876-F701F8497CA5}" type="slidenum">
              <a:rPr lang="en-GB" smtClean="0"/>
              <a:t>19</a:t>
            </a:fld>
            <a:endParaRPr lang="en-GB"/>
          </a:p>
        </p:txBody>
      </p:sp>
    </p:spTree>
    <p:extLst>
      <p:ext uri="{BB962C8B-B14F-4D97-AF65-F5344CB8AC3E}">
        <p14:creationId xmlns:p14="http://schemas.microsoft.com/office/powerpoint/2010/main" val="120799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all reasons why we can’t expect children to behave in the same way as adults.</a:t>
            </a:r>
          </a:p>
          <a:p>
            <a:endParaRPr lang="en-GB" dirty="0"/>
          </a:p>
          <a:p>
            <a:r>
              <a:rPr lang="en-GB" dirty="0"/>
              <a:t>This is why we started with the exercise reminding us how important it is to see things from the child’s perspective.</a:t>
            </a:r>
          </a:p>
        </p:txBody>
      </p:sp>
      <p:sp>
        <p:nvSpPr>
          <p:cNvPr id="4" name="Slide Number Placeholder 3"/>
          <p:cNvSpPr>
            <a:spLocks noGrp="1"/>
          </p:cNvSpPr>
          <p:nvPr>
            <p:ph type="sldNum" sz="quarter" idx="10"/>
          </p:nvPr>
        </p:nvSpPr>
        <p:spPr/>
        <p:txBody>
          <a:bodyPr/>
          <a:lstStyle/>
          <a:p>
            <a:fld id="{B8A610EB-AB96-4DC5-99F7-199A9442B82D}" type="slidenum">
              <a:rPr lang="en-GB" smtClean="0"/>
              <a:t>20</a:t>
            </a:fld>
            <a:endParaRPr lang="en-GB"/>
          </a:p>
        </p:txBody>
      </p:sp>
    </p:spTree>
    <p:extLst>
      <p:ext uri="{BB962C8B-B14F-4D97-AF65-F5344CB8AC3E}">
        <p14:creationId xmlns:p14="http://schemas.microsoft.com/office/powerpoint/2010/main" val="678111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967599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rtrait image with text">
  <p:cSld name="Portrait image with text">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Grey Background)">
  <p:cSld name="Title Slide (Grey Background)">
    <p:spTree>
      <p:nvGrpSpPr>
        <p:cNvPr id="1" name="Shape 37"/>
        <p:cNvGrpSpPr/>
        <p:nvPr/>
      </p:nvGrpSpPr>
      <p:grpSpPr>
        <a:xfrm>
          <a:off x="0" y="0"/>
          <a:ext cx="0" cy="0"/>
          <a:chOff x="0" y="0"/>
          <a:chExt cx="0" cy="0"/>
        </a:xfrm>
      </p:grpSpPr>
      <p:pic>
        <p:nvPicPr>
          <p:cNvPr id="38" name="Google Shape;38;p9"/>
          <p:cNvPicPr preferRelativeResize="0"/>
          <p:nvPr/>
        </p:nvPicPr>
        <p:blipFill rotWithShape="1">
          <a:blip r:embed="rId2">
            <a:alphaModFix/>
          </a:blip>
          <a:srcRect/>
          <a:stretch/>
        </p:blipFill>
        <p:spPr>
          <a:xfrm>
            <a:off x="0" y="0"/>
            <a:ext cx="9009888" cy="6841884"/>
          </a:xfrm>
          <a:prstGeom prst="rect">
            <a:avLst/>
          </a:prstGeom>
          <a:noFill/>
          <a:ln>
            <a:noFill/>
          </a:ln>
        </p:spPr>
      </p:pic>
      <p:pic>
        <p:nvPicPr>
          <p:cNvPr id="39" name="Google Shape;39;p9" descr="AfC_RGB-Colour_ForGreyBackground.png"/>
          <p:cNvPicPr preferRelativeResize="0"/>
          <p:nvPr/>
        </p:nvPicPr>
        <p:blipFill rotWithShape="1">
          <a:blip r:embed="rId3">
            <a:alphaModFix/>
          </a:blip>
          <a:srcRect/>
          <a:stretch/>
        </p:blipFill>
        <p:spPr>
          <a:xfrm>
            <a:off x="488116" y="5662725"/>
            <a:ext cx="2959741" cy="77091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40"/>
        <p:cNvGrpSpPr/>
        <p:nvPr/>
      </p:nvGrpSpPr>
      <p:grpSpPr>
        <a:xfrm>
          <a:off x="0" y="0"/>
          <a:ext cx="0" cy="0"/>
          <a:chOff x="0" y="0"/>
          <a:chExt cx="0" cy="0"/>
        </a:xfrm>
      </p:grpSpPr>
      <p:pic>
        <p:nvPicPr>
          <p:cNvPr id="41" name="Google Shape;41;p10"/>
          <p:cNvPicPr preferRelativeResize="0"/>
          <p:nvPr/>
        </p:nvPicPr>
        <p:blipFill rotWithShape="1">
          <a:blip r:embed="rId2">
            <a:alphaModFix/>
          </a:blip>
          <a:srcRect/>
          <a:stretch/>
        </p:blipFill>
        <p:spPr>
          <a:xfrm>
            <a:off x="0" y="0"/>
            <a:ext cx="9009888" cy="684188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slide (on grey background)">
  <p:cSld name="End slide (on grey background)">
    <p:spTree>
      <p:nvGrpSpPr>
        <p:cNvPr id="1" name="Shape 42"/>
        <p:cNvGrpSpPr/>
        <p:nvPr/>
      </p:nvGrpSpPr>
      <p:grpSpPr>
        <a:xfrm>
          <a:off x="0" y="0"/>
          <a:ext cx="0" cy="0"/>
          <a:chOff x="0" y="0"/>
          <a:chExt cx="0" cy="0"/>
        </a:xfrm>
      </p:grpSpPr>
      <p:pic>
        <p:nvPicPr>
          <p:cNvPr id="43" name="Google Shape;43;p11"/>
          <p:cNvPicPr preferRelativeResize="0"/>
          <p:nvPr/>
        </p:nvPicPr>
        <p:blipFill rotWithShape="1">
          <a:blip r:embed="rId2">
            <a:alphaModFix/>
          </a:blip>
          <a:srcRect/>
          <a:stretch/>
        </p:blipFill>
        <p:spPr>
          <a:xfrm>
            <a:off x="0" y="0"/>
            <a:ext cx="9009888" cy="6841884"/>
          </a:xfrm>
          <a:prstGeom prst="rect">
            <a:avLst/>
          </a:prstGeom>
          <a:noFill/>
          <a:ln>
            <a:noFill/>
          </a:ln>
        </p:spPr>
      </p:pic>
      <p:cxnSp>
        <p:nvCxnSpPr>
          <p:cNvPr id="44" name="Google Shape;44;p11"/>
          <p:cNvCxnSpPr/>
          <p:nvPr/>
        </p:nvCxnSpPr>
        <p:spPr>
          <a:xfrm>
            <a:off x="3396376" y="3460261"/>
            <a:ext cx="2434200" cy="0"/>
          </a:xfrm>
          <a:prstGeom prst="straightConnector1">
            <a:avLst/>
          </a:prstGeom>
          <a:noFill/>
          <a:ln w="9525" cap="flat" cmpd="sng">
            <a:solidFill>
              <a:srgbClr val="F4C239"/>
            </a:solidFill>
            <a:prstDash val="solid"/>
            <a:round/>
            <a:headEnd type="none" w="sm" len="sm"/>
            <a:tailEnd type="none" w="sm" len="sm"/>
          </a:ln>
        </p:spPr>
      </p:cxnSp>
      <p:sp>
        <p:nvSpPr>
          <p:cNvPr id="45" name="Google Shape;45;p11"/>
          <p:cNvSpPr txBox="1">
            <a:spLocks noGrp="1"/>
          </p:cNvSpPr>
          <p:nvPr>
            <p:ph type="body" idx="1"/>
          </p:nvPr>
        </p:nvSpPr>
        <p:spPr>
          <a:xfrm>
            <a:off x="1849683" y="2627088"/>
            <a:ext cx="5448000" cy="7806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6" name="Google Shape;46;p11" descr="AfC_RGB-Colour_ForGreyBackground.png"/>
          <p:cNvPicPr preferRelativeResize="0"/>
          <p:nvPr/>
        </p:nvPicPr>
        <p:blipFill rotWithShape="1">
          <a:blip r:embed="rId3">
            <a:alphaModFix/>
          </a:blip>
          <a:srcRect/>
          <a:stretch/>
        </p:blipFill>
        <p:spPr>
          <a:xfrm>
            <a:off x="488116" y="5662725"/>
            <a:ext cx="2959741" cy="77091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ortrait image with text">
  <p:cSld name="Portrait image with text">
    <p:spTree>
      <p:nvGrpSpPr>
        <p:cNvPr id="1" name="Shape 47"/>
        <p:cNvGrpSpPr/>
        <p:nvPr/>
      </p:nvGrpSpPr>
      <p:grpSpPr>
        <a:xfrm>
          <a:off x="0" y="0"/>
          <a:ext cx="0" cy="0"/>
          <a:chOff x="0" y="0"/>
          <a:chExt cx="0" cy="0"/>
        </a:xfrm>
      </p:grpSpPr>
      <p:pic>
        <p:nvPicPr>
          <p:cNvPr id="48" name="Google Shape;48;p12"/>
          <p:cNvPicPr preferRelativeResize="0"/>
          <p:nvPr/>
        </p:nvPicPr>
        <p:blipFill rotWithShape="1">
          <a:blip r:embed="rId2">
            <a:alphaModFix/>
          </a:blip>
          <a:srcRect/>
          <a:stretch/>
        </p:blipFill>
        <p:spPr>
          <a:xfrm>
            <a:off x="0" y="0"/>
            <a:ext cx="9009888" cy="684188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on grey background)">
  <p:cSld name="Section break (on grey background)">
    <p:spTree>
      <p:nvGrpSpPr>
        <p:cNvPr id="1" name="Shape 49"/>
        <p:cNvGrpSpPr/>
        <p:nvPr/>
      </p:nvGrpSpPr>
      <p:grpSpPr>
        <a:xfrm>
          <a:off x="0" y="0"/>
          <a:ext cx="0" cy="0"/>
          <a:chOff x="0" y="0"/>
          <a:chExt cx="0" cy="0"/>
        </a:xfrm>
      </p:grpSpPr>
      <p:pic>
        <p:nvPicPr>
          <p:cNvPr id="50" name="Google Shape;50;p13"/>
          <p:cNvPicPr preferRelativeResize="0"/>
          <p:nvPr/>
        </p:nvPicPr>
        <p:blipFill rotWithShape="1">
          <a:blip r:embed="rId2">
            <a:alphaModFix/>
          </a:blip>
          <a:srcRect/>
          <a:stretch/>
        </p:blipFill>
        <p:spPr>
          <a:xfrm>
            <a:off x="0" y="0"/>
            <a:ext cx="9009888" cy="684188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F076E7-CE5B-4F6F-82D5-4BF40EFAE389}"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3239509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F076E7-CE5B-4F6F-82D5-4BF40EFAE389}"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1411273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076E7-CE5B-4F6F-82D5-4BF40EFAE389}" type="datetimeFigureOut">
              <a:rPr lang="en-GB" smtClean="0"/>
              <a:t>23/03/2022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3743526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ullets only">
  <p:cSld name="2_Bullets only">
    <p:spTree>
      <p:nvGrpSpPr>
        <p:cNvPr id="1"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break (on grey background)">
  <p:cSld name="Section break (on grey background)">
    <p:spTree>
      <p:nvGrpSpPr>
        <p:cNvPr id="1" name="Shape 24"/>
        <p:cNvGrpSpPr/>
        <p:nvPr/>
      </p:nvGrpSpPr>
      <p:grpSpPr>
        <a:xfrm>
          <a:off x="0" y="0"/>
          <a:ext cx="0" cy="0"/>
          <a:chOff x="0" y="0"/>
          <a:chExt cx="0" cy="0"/>
        </a:xfrm>
      </p:grpSpPr>
      <p:pic>
        <p:nvPicPr>
          <p:cNvPr id="25" name="Google Shape;25;p6"/>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on grey background)">
  <p:cSld name="End slide (on grey background)">
    <p:spTree>
      <p:nvGrpSpPr>
        <p:cNvPr id="1" name="Shape 26"/>
        <p:cNvGrpSpPr/>
        <p:nvPr/>
      </p:nvGrpSpPr>
      <p:grpSpPr>
        <a:xfrm>
          <a:off x="0" y="0"/>
          <a:ext cx="0" cy="0"/>
          <a:chOff x="0" y="0"/>
          <a:chExt cx="0" cy="0"/>
        </a:xfrm>
      </p:grpSpPr>
      <p:pic>
        <p:nvPicPr>
          <p:cNvPr id="27" name="Google Shape;27;p7"/>
          <p:cNvPicPr preferRelativeResize="0"/>
          <p:nvPr/>
        </p:nvPicPr>
        <p:blipFill rotWithShape="1">
          <a:blip r:embed="rId2">
            <a:alphaModFix/>
          </a:blip>
          <a:srcRect/>
          <a:stretch/>
        </p:blipFill>
        <p:spPr>
          <a:xfrm>
            <a:off x="0" y="0"/>
            <a:ext cx="9144000" cy="6858000"/>
          </a:xfrm>
          <a:prstGeom prst="rect">
            <a:avLst/>
          </a:prstGeom>
          <a:noFill/>
          <a:ln>
            <a:noFill/>
          </a:ln>
        </p:spPr>
      </p:pic>
      <p:cxnSp>
        <p:nvCxnSpPr>
          <p:cNvPr id="28" name="Google Shape;28;p7"/>
          <p:cNvCxnSpPr/>
          <p:nvPr/>
        </p:nvCxnSpPr>
        <p:spPr>
          <a:xfrm>
            <a:off x="3396376" y="3460261"/>
            <a:ext cx="2434231" cy="0"/>
          </a:xfrm>
          <a:prstGeom prst="straightConnector1">
            <a:avLst/>
          </a:prstGeom>
          <a:noFill/>
          <a:ln w="9525" cap="flat" cmpd="sng">
            <a:solidFill>
              <a:srgbClr val="F4C239"/>
            </a:solidFill>
            <a:prstDash val="solid"/>
            <a:round/>
            <a:headEnd type="none" w="sm" len="sm"/>
            <a:tailEnd type="none" w="sm" len="sm"/>
          </a:ln>
        </p:spPr>
      </p:cxnSp>
      <p:sp>
        <p:nvSpPr>
          <p:cNvPr id="29" name="Google Shape;29;p7"/>
          <p:cNvSpPr txBox="1">
            <a:spLocks noGrp="1"/>
          </p:cNvSpPr>
          <p:nvPr>
            <p:ph type="body" idx="1"/>
          </p:nvPr>
        </p:nvSpPr>
        <p:spPr>
          <a:xfrm>
            <a:off x="1849683" y="2627088"/>
            <a:ext cx="5447880" cy="780685"/>
          </a:xfrm>
          <a:prstGeom prst="rect">
            <a:avLst/>
          </a:prstGeom>
          <a:noFill/>
          <a:ln>
            <a:noFill/>
          </a:ln>
        </p:spPr>
        <p:txBody>
          <a:bodyPr spcFirstLastPara="1" wrap="square" lIns="91425" tIns="45700" rIns="91425" bIns="45700" anchor="t" anchorCtr="0">
            <a:noAutofit/>
          </a:bodyPr>
          <a:lstStyle>
            <a:lvl1pPr marL="457200" lvl="0" indent="-228600" algn="ctr">
              <a:spcBef>
                <a:spcPts val="720"/>
              </a:spcBef>
              <a:spcAft>
                <a:spcPts val="0"/>
              </a:spcAft>
              <a:buClr>
                <a:schemeClr val="lt1"/>
              </a:buClr>
              <a:buSzPts val="3600"/>
              <a:buFont typeface="Calibri"/>
              <a:buNone/>
              <a:defRPr sz="3600" b="1">
                <a:solidFill>
                  <a:schemeClr val="lt1"/>
                </a:solidFill>
                <a:latin typeface="Calibri"/>
                <a:ea typeface="Calibri"/>
                <a:cs typeface="Calibri"/>
                <a:sym typeface="Calibri"/>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0" name="Google Shape;30;p7" descr="AfC_RGB-Colour_ForGreyBackground.png"/>
          <p:cNvPicPr preferRelativeResize="0"/>
          <p:nvPr/>
        </p:nvPicPr>
        <p:blipFill rotWithShape="1">
          <a:blip r:embed="rId3">
            <a:alphaModFix/>
          </a:blip>
          <a:srcRect/>
          <a:stretch/>
        </p:blipFill>
        <p:spPr>
          <a:xfrm>
            <a:off x="488116" y="5662725"/>
            <a:ext cx="2979704" cy="77214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ullet Point Content">
    <p:spTree>
      <p:nvGrpSpPr>
        <p:cNvPr id="1" name=""/>
        <p:cNvGrpSpPr/>
        <p:nvPr/>
      </p:nvGrpSpPr>
      <p:grpSpPr>
        <a:xfrm>
          <a:off x="0" y="0"/>
          <a:ext cx="0" cy="0"/>
          <a:chOff x="0" y="0"/>
          <a:chExt cx="0" cy="0"/>
        </a:xfrm>
      </p:grpSpPr>
      <p:sp>
        <p:nvSpPr>
          <p:cNvPr id="8" name="object 7">
            <a:extLst>
              <a:ext uri="{FF2B5EF4-FFF2-40B4-BE49-F238E27FC236}">
                <a16:creationId xmlns:a16="http://schemas.microsoft.com/office/drawing/2014/main" id="{04DC46ED-9834-9C44-81AA-E995D44D37C5}"/>
              </a:ext>
            </a:extLst>
          </p:cNvPr>
          <p:cNvSpPr/>
          <p:nvPr userDrawn="1"/>
        </p:nvSpPr>
        <p:spPr>
          <a:xfrm>
            <a:off x="-1" y="0"/>
            <a:ext cx="952501" cy="6858000"/>
          </a:xfrm>
          <a:custGeom>
            <a:avLst/>
            <a:gdLst/>
            <a:ahLst/>
            <a:cxnLst/>
            <a:rect l="l" t="t" r="r" b="b"/>
            <a:pathLst>
              <a:path w="4389120" h="8229600">
                <a:moveTo>
                  <a:pt x="0" y="8229600"/>
                </a:moveTo>
                <a:lnTo>
                  <a:pt x="4389120" y="8229600"/>
                </a:lnTo>
                <a:lnTo>
                  <a:pt x="4389120" y="0"/>
                </a:lnTo>
                <a:lnTo>
                  <a:pt x="0" y="0"/>
                </a:lnTo>
                <a:lnTo>
                  <a:pt x="0" y="8229600"/>
                </a:lnTo>
                <a:close/>
              </a:path>
            </a:pathLst>
          </a:custGeom>
          <a:solidFill>
            <a:srgbClr val="FFC708"/>
          </a:solidFill>
        </p:spPr>
        <p:txBody>
          <a:bodyPr wrap="square" lIns="0" tIns="0" rIns="0" bIns="0" rtlCol="0"/>
          <a:lstStyle/>
          <a:p>
            <a:endParaRPr sz="1407"/>
          </a:p>
        </p:txBody>
      </p:sp>
      <p:cxnSp>
        <p:nvCxnSpPr>
          <p:cNvPr id="3" name="Straight Connector 2">
            <a:extLst>
              <a:ext uri="{FF2B5EF4-FFF2-40B4-BE49-F238E27FC236}">
                <a16:creationId xmlns:a16="http://schemas.microsoft.com/office/drawing/2014/main" id="{7C182900-3651-4755-9B04-AF9861EDD70D}"/>
              </a:ext>
            </a:extLst>
          </p:cNvPr>
          <p:cNvCxnSpPr>
            <a:cxnSpLocks/>
          </p:cNvCxnSpPr>
          <p:nvPr userDrawn="1"/>
        </p:nvCxnSpPr>
        <p:spPr>
          <a:xfrm>
            <a:off x="705446" y="1051719"/>
            <a:ext cx="0" cy="4572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CD4F398B-5354-4D8C-8F00-46F37D131B96}"/>
              </a:ext>
            </a:extLst>
          </p:cNvPr>
          <p:cNvSpPr>
            <a:spLocks noGrp="1"/>
          </p:cNvSpPr>
          <p:nvPr>
            <p:ph type="title" hasCustomPrompt="1"/>
          </p:nvPr>
        </p:nvSpPr>
        <p:spPr>
          <a:xfrm>
            <a:off x="1143000" y="635001"/>
            <a:ext cx="7477125" cy="850635"/>
          </a:xfrm>
          <a:prstGeom prst="rect">
            <a:avLst/>
          </a:prstGeom>
        </p:spPr>
        <p:txBody>
          <a:bodyPr anchor="ctr">
            <a:normAutofit/>
          </a:bodyPr>
          <a:lstStyle>
            <a:lvl1pPr algn="l">
              <a:defRPr sz="2400" b="1" i="1">
                <a:solidFill>
                  <a:schemeClr val="bg2"/>
                </a:solidFill>
                <a:latin typeface="Lucida Sans" panose="020B0602030504020204" pitchFamily="34" charset="0"/>
              </a:defRPr>
            </a:lvl1pPr>
          </a:lstStyle>
          <a:p>
            <a:r>
              <a:rPr lang="en-US" dirty="0"/>
              <a:t>Click to edit slide title</a:t>
            </a:r>
          </a:p>
        </p:txBody>
      </p:sp>
      <p:sp>
        <p:nvSpPr>
          <p:cNvPr id="9" name="Content Placeholder 2">
            <a:extLst>
              <a:ext uri="{FF2B5EF4-FFF2-40B4-BE49-F238E27FC236}">
                <a16:creationId xmlns:a16="http://schemas.microsoft.com/office/drawing/2014/main" id="{EEFB098F-BF5C-4B0C-A1BC-5A04F04D3FF8}"/>
              </a:ext>
            </a:extLst>
          </p:cNvPr>
          <p:cNvSpPr>
            <a:spLocks noGrp="1"/>
          </p:cNvSpPr>
          <p:nvPr>
            <p:ph idx="1" hasCustomPrompt="1"/>
          </p:nvPr>
        </p:nvSpPr>
        <p:spPr>
          <a:xfrm>
            <a:off x="1190625" y="1778000"/>
            <a:ext cx="7429500" cy="4318000"/>
          </a:xfrm>
          <a:prstGeom prst="rect">
            <a:avLst/>
          </a:prstGeom>
        </p:spPr>
        <p:txBody>
          <a:bodyPr/>
          <a:lstStyle>
            <a:lvl1pPr marL="0" indent="0">
              <a:spcBef>
                <a:spcPts val="0"/>
              </a:spcBef>
              <a:spcAft>
                <a:spcPts val="900"/>
              </a:spcAft>
              <a:buFont typeface="Wingdings" panose="05000000000000000000" pitchFamily="2" charset="2"/>
              <a:buNone/>
              <a:defRPr sz="2000" baseline="0">
                <a:solidFill>
                  <a:schemeClr val="tx1"/>
                </a:solidFill>
                <a:latin typeface="Arial" panose="020B0604020202020204" pitchFamily="34" charset="0"/>
                <a:cs typeface="Arial" panose="020B0604020202020204" pitchFamily="34" charset="0"/>
              </a:defRPr>
            </a:lvl1pPr>
            <a:lvl2pPr marL="285750" indent="0">
              <a:spcBef>
                <a:spcPts val="0"/>
              </a:spcBef>
              <a:spcAft>
                <a:spcPts val="900"/>
              </a:spcAft>
              <a:buFont typeface="Courier New" panose="02070309020205020404" pitchFamily="49" charset="0"/>
              <a:buNone/>
              <a:defRPr sz="1800">
                <a:solidFill>
                  <a:schemeClr val="tx1"/>
                </a:solidFill>
                <a:latin typeface="Arial" panose="020B0604020202020204" pitchFamily="34" charset="0"/>
                <a:cs typeface="Arial" panose="020B0604020202020204" pitchFamily="34" charset="0"/>
              </a:defRPr>
            </a:lvl2pPr>
            <a:lvl3pPr marL="571500" indent="0">
              <a:spcBef>
                <a:spcPts val="0"/>
              </a:spcBef>
              <a:spcAft>
                <a:spcPts val="900"/>
              </a:spcAft>
              <a:buFont typeface="System Font Regular"/>
              <a:buNone/>
              <a:defRPr sz="1600">
                <a:solidFill>
                  <a:schemeClr val="tx1"/>
                </a:solidFill>
                <a:latin typeface="Arial" panose="020B0604020202020204" pitchFamily="34" charset="0"/>
                <a:cs typeface="Arial" panose="020B0604020202020204" pitchFamily="34" charset="0"/>
              </a:defRPr>
            </a:lvl3pPr>
            <a:lvl4pPr marL="857250" indent="0">
              <a:spcBef>
                <a:spcPts val="0"/>
              </a:spcBef>
              <a:spcAft>
                <a:spcPts val="900"/>
              </a:spcAft>
              <a:buFont typeface="System Font Regular"/>
              <a:buNone/>
              <a:defRPr sz="1400">
                <a:solidFill>
                  <a:schemeClr val="tx1"/>
                </a:solidFill>
                <a:latin typeface="Arial" panose="020B0604020202020204" pitchFamily="34" charset="0"/>
                <a:cs typeface="Arial" panose="020B0604020202020204" pitchFamily="34" charset="0"/>
              </a:defRPr>
            </a:lvl4pPr>
            <a:lvl5pPr>
              <a:spcBef>
                <a:spcPts val="0"/>
              </a:spcBef>
              <a:spcAft>
                <a:spcPts val="750"/>
              </a:spcAft>
              <a:defRPr sz="1125">
                <a:solidFill>
                  <a:schemeClr val="tx1">
                    <a:lumMod val="75000"/>
                    <a:lumOff val="25000"/>
                  </a:schemeClr>
                </a:solidFill>
              </a:defRPr>
            </a:lvl5pPr>
          </a:lstStyle>
          <a:p>
            <a:pPr lvl="0"/>
            <a:r>
              <a:rPr lang="en-US" dirty="0"/>
              <a:t>Click to edit first level bullet point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6487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F076E7-CE5B-4F6F-82D5-4BF40EFAE389}"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390305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F076E7-CE5B-4F6F-82D5-4BF40EFAE389}"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413105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076E7-CE5B-4F6F-82D5-4BF40EFAE389}" type="datetimeFigureOut">
              <a:rPr lang="en-GB" smtClean="0"/>
              <a:t>23/03/2022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344499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62" r:id="rId7"/>
    <p:sldLayoutId id="2147483663" r:id="rId8"/>
    <p:sldLayoutId id="214748366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B15E9FE3-B313-3947-9D39-78013B53E981}"/>
              </a:ext>
            </a:extLst>
          </p:cNvPr>
          <p:cNvGraphicFramePr/>
          <p:nvPr>
            <p:extLst>
              <p:ext uri="{D42A27DB-BD31-4B8C-83A1-F6EECF244321}">
                <p14:modId xmlns:p14="http://schemas.microsoft.com/office/powerpoint/2010/main" val="1615267230"/>
              </p:ext>
            </p:extLst>
          </p:nvPr>
        </p:nvGraphicFramePr>
        <p:xfrm>
          <a:off x="457200" y="202955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246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en-US" altLang="en-US" sz="2700" dirty="0">
                <a:solidFill>
                  <a:srgbClr val="0070C0"/>
                </a:solidFill>
              </a:rPr>
              <a:t>Social Anxiety Disorder</a:t>
            </a:r>
          </a:p>
        </p:txBody>
      </p:sp>
      <p:sp>
        <p:nvSpPr>
          <p:cNvPr id="24579" name="Rectangle 3"/>
          <p:cNvSpPr>
            <a:spLocks noGrp="1" noChangeArrowheads="1"/>
          </p:cNvSpPr>
          <p:nvPr>
            <p:ph idx="1"/>
          </p:nvPr>
        </p:nvSpPr>
        <p:spPr>
          <a:xfrm>
            <a:off x="1219200" y="1971478"/>
            <a:ext cx="6324600" cy="3480396"/>
          </a:xfrm>
        </p:spPr>
        <p:txBody>
          <a:bodyPr/>
          <a:lstStyle/>
          <a:p>
            <a:pPr marL="285750" indent="-285750">
              <a:spcBef>
                <a:spcPct val="0"/>
              </a:spcBef>
              <a:spcAft>
                <a:spcPts val="450"/>
              </a:spcAft>
              <a:buClr>
                <a:schemeClr val="tx1"/>
              </a:buClr>
              <a:buFont typeface="Courier New" panose="02070309020205020404" pitchFamily="49" charset="0"/>
              <a:buChar char="o"/>
            </a:pPr>
            <a:r>
              <a:rPr lang="en-US" altLang="en-US" dirty="0"/>
              <a:t>Excessive fear in social situations where child is exposed to unfamiliar people/evaluation by others (e.g., Raising hand in class, class presentations, friendships)</a:t>
            </a:r>
          </a:p>
          <a:p>
            <a:pPr marL="285750" indent="-285750">
              <a:spcBef>
                <a:spcPct val="0"/>
              </a:spcBef>
              <a:spcAft>
                <a:spcPts val="450"/>
              </a:spcAft>
              <a:buClr>
                <a:schemeClr val="tx1"/>
              </a:buClr>
              <a:buFont typeface="Courier New" panose="02070309020205020404" pitchFamily="49" charset="0"/>
              <a:buChar char="o"/>
            </a:pPr>
            <a:r>
              <a:rPr lang="en-US" altLang="en-US" dirty="0"/>
              <a:t>Tremendous concern about social failure/embarrassment/humiliation</a:t>
            </a:r>
          </a:p>
          <a:p>
            <a:pPr marL="285750" indent="-285750">
              <a:spcBef>
                <a:spcPct val="0"/>
              </a:spcBef>
              <a:spcAft>
                <a:spcPts val="450"/>
              </a:spcAft>
              <a:buFont typeface="Courier New" panose="02070309020205020404" pitchFamily="49" charset="0"/>
              <a:buChar char="o"/>
            </a:pPr>
            <a:r>
              <a:rPr lang="en-US" altLang="en-US" dirty="0"/>
              <a:t>Fear is excessive and unreasonable</a:t>
            </a:r>
          </a:p>
          <a:p>
            <a:pPr marL="285750" indent="-285750">
              <a:spcBef>
                <a:spcPct val="0"/>
              </a:spcBef>
              <a:spcAft>
                <a:spcPts val="450"/>
              </a:spcAft>
              <a:buFont typeface="Courier New" panose="02070309020205020404" pitchFamily="49" charset="0"/>
              <a:buChar char="o"/>
            </a:pPr>
            <a:r>
              <a:rPr lang="en-US" altLang="en-US" dirty="0"/>
              <a:t>Avoidance or endurance with extreme distress</a:t>
            </a:r>
          </a:p>
          <a:p>
            <a:pPr marL="285750" indent="-285750">
              <a:spcBef>
                <a:spcPct val="0"/>
              </a:spcBef>
              <a:spcAft>
                <a:spcPts val="450"/>
              </a:spcAft>
              <a:buFont typeface="Courier New" panose="02070309020205020404" pitchFamily="49" charset="0"/>
              <a:buChar char="o"/>
            </a:pPr>
            <a:r>
              <a:rPr lang="en-US" altLang="en-US" dirty="0"/>
              <a:t>Interference in functioning (e.g., Unable to attend school, few if any friendships, isolated from social activities)</a:t>
            </a:r>
          </a:p>
        </p:txBody>
      </p:sp>
    </p:spTree>
    <p:extLst>
      <p:ext uri="{BB962C8B-B14F-4D97-AF65-F5344CB8AC3E}">
        <p14:creationId xmlns:p14="http://schemas.microsoft.com/office/powerpoint/2010/main" val="314063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a:t> </a:t>
            </a:r>
            <a:r>
              <a:rPr lang="en-US" altLang="en-US" sz="2700" dirty="0">
                <a:solidFill>
                  <a:srgbClr val="0070C0"/>
                </a:solidFill>
              </a:rPr>
              <a:t>Selective Mutism </a:t>
            </a:r>
          </a:p>
        </p:txBody>
      </p:sp>
      <p:sp>
        <p:nvSpPr>
          <p:cNvPr id="25603" name="Rectangle 3"/>
          <p:cNvSpPr>
            <a:spLocks noGrp="1" noChangeArrowheads="1"/>
          </p:cNvSpPr>
          <p:nvPr>
            <p:ph idx="1"/>
          </p:nvPr>
        </p:nvSpPr>
        <p:spPr>
          <a:xfrm>
            <a:off x="1257300" y="2057401"/>
            <a:ext cx="6115050" cy="3394473"/>
          </a:xfrm>
        </p:spPr>
        <p:txBody>
          <a:bodyPr/>
          <a:lstStyle/>
          <a:p>
            <a:pPr marL="285750" indent="-285750">
              <a:lnSpc>
                <a:spcPct val="110000"/>
              </a:lnSpc>
              <a:spcBef>
                <a:spcPct val="0"/>
              </a:spcBef>
              <a:spcAft>
                <a:spcPct val="0"/>
              </a:spcAft>
              <a:buFont typeface="Courier New" panose="02070309020205020404" pitchFamily="49" charset="0"/>
              <a:buChar char="o"/>
            </a:pPr>
            <a:r>
              <a:rPr lang="en-US" altLang="en-US" sz="2025" dirty="0"/>
              <a:t>Children either talk minimally or not at all in certain settings or situations that are part of their daily lives (e.g., with teachers and classmates, meeting new people (especially adults)</a:t>
            </a:r>
          </a:p>
          <a:p>
            <a:pPr marL="285750" indent="-285750">
              <a:lnSpc>
                <a:spcPct val="110000"/>
              </a:lnSpc>
              <a:spcBef>
                <a:spcPct val="0"/>
              </a:spcBef>
              <a:spcAft>
                <a:spcPct val="0"/>
              </a:spcAft>
              <a:buFont typeface="Courier New" panose="02070309020205020404" pitchFamily="49" charset="0"/>
              <a:buChar char="o"/>
            </a:pPr>
            <a:r>
              <a:rPr lang="en-US" altLang="en-US" sz="2025" dirty="0"/>
              <a:t>Reflects underlying problems with anxiety</a:t>
            </a:r>
          </a:p>
          <a:p>
            <a:pPr marL="285750" indent="-285750">
              <a:lnSpc>
                <a:spcPct val="110000"/>
              </a:lnSpc>
              <a:spcBef>
                <a:spcPct val="0"/>
              </a:spcBef>
              <a:spcAft>
                <a:spcPct val="0"/>
              </a:spcAft>
              <a:buFont typeface="Courier New" panose="02070309020205020404" pitchFamily="49" charset="0"/>
              <a:buChar char="o"/>
            </a:pPr>
            <a:r>
              <a:rPr lang="en-US" altLang="en-US" sz="2025" dirty="0"/>
              <a:t>Often inadvertently reinforced</a:t>
            </a:r>
          </a:p>
          <a:p>
            <a:pPr marL="571500" lvl="1" indent="-285750">
              <a:lnSpc>
                <a:spcPct val="110000"/>
              </a:lnSpc>
              <a:spcBef>
                <a:spcPct val="0"/>
              </a:spcBef>
              <a:spcAft>
                <a:spcPct val="0"/>
              </a:spcAft>
              <a:buFont typeface="Wingdings" panose="05000000000000000000" pitchFamily="2" charset="2"/>
              <a:buChar char="ü"/>
            </a:pPr>
            <a:r>
              <a:rPr lang="en-US" altLang="en-US" sz="1825" dirty="0"/>
              <a:t>speaking for the child </a:t>
            </a:r>
          </a:p>
          <a:p>
            <a:pPr marL="571500" lvl="1" indent="-285750">
              <a:lnSpc>
                <a:spcPct val="110000"/>
              </a:lnSpc>
              <a:spcBef>
                <a:spcPct val="0"/>
              </a:spcBef>
              <a:spcAft>
                <a:spcPct val="0"/>
              </a:spcAft>
              <a:buFont typeface="Wingdings" panose="05000000000000000000" pitchFamily="2" charset="2"/>
              <a:buChar char="ü"/>
            </a:pPr>
            <a:r>
              <a:rPr lang="en-US" altLang="en-US" sz="1825" dirty="0"/>
              <a:t>permitting the use of nonverbal communication </a:t>
            </a:r>
          </a:p>
          <a:p>
            <a:pPr marL="285750" indent="-285750">
              <a:lnSpc>
                <a:spcPct val="110000"/>
              </a:lnSpc>
              <a:spcBef>
                <a:spcPct val="0"/>
              </a:spcBef>
              <a:spcAft>
                <a:spcPct val="0"/>
              </a:spcAft>
              <a:buFont typeface="Courier New" panose="02070309020205020404" pitchFamily="49" charset="0"/>
              <a:buChar char="o"/>
            </a:pPr>
            <a:r>
              <a:rPr lang="en-US" altLang="en-US" sz="2025" dirty="0"/>
              <a:t>Considered a more severe form of social phobia</a:t>
            </a:r>
          </a:p>
        </p:txBody>
      </p:sp>
    </p:spTree>
    <p:extLst>
      <p:ext uri="{BB962C8B-B14F-4D97-AF65-F5344CB8AC3E}">
        <p14:creationId xmlns:p14="http://schemas.microsoft.com/office/powerpoint/2010/main" val="658902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37BA68AA-C998-4937-BFC5-803E311CE4B6}"/>
              </a:ext>
            </a:extLst>
          </p:cNvPr>
          <p:cNvPicPr>
            <a:picLocks noChangeAspect="1"/>
          </p:cNvPicPr>
          <p:nvPr/>
        </p:nvPicPr>
        <p:blipFill>
          <a:blip r:embed="rId2"/>
          <a:stretch>
            <a:fillRect/>
          </a:stretch>
        </p:blipFill>
        <p:spPr>
          <a:xfrm>
            <a:off x="134470" y="0"/>
            <a:ext cx="8875059" cy="6858000"/>
          </a:xfrm>
          <a:prstGeom prst="rect">
            <a:avLst/>
          </a:prstGeom>
        </p:spPr>
      </p:pic>
    </p:spTree>
    <p:extLst>
      <p:ext uri="{BB962C8B-B14F-4D97-AF65-F5344CB8AC3E}">
        <p14:creationId xmlns:p14="http://schemas.microsoft.com/office/powerpoint/2010/main" val="329353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F6F805A-0CA6-4725-A773-C7C9ABAFFE95}"/>
              </a:ext>
            </a:extLst>
          </p:cNvPr>
          <p:cNvPicPr>
            <a:picLocks noChangeAspect="1"/>
          </p:cNvPicPr>
          <p:nvPr/>
        </p:nvPicPr>
        <p:blipFill>
          <a:blip r:embed="rId2"/>
          <a:stretch>
            <a:fillRect/>
          </a:stretch>
        </p:blipFill>
        <p:spPr>
          <a:xfrm>
            <a:off x="1219665" y="68263"/>
            <a:ext cx="6704670" cy="6721475"/>
          </a:xfrm>
          <a:prstGeom prst="rect">
            <a:avLst/>
          </a:prstGeom>
          <a:noFill/>
        </p:spPr>
      </p:pic>
    </p:spTree>
    <p:extLst>
      <p:ext uri="{BB962C8B-B14F-4D97-AF65-F5344CB8AC3E}">
        <p14:creationId xmlns:p14="http://schemas.microsoft.com/office/powerpoint/2010/main" val="3971551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idx="4294967295"/>
          </p:nvPr>
        </p:nvSpPr>
        <p:spPr>
          <a:xfrm>
            <a:off x="1095153" y="21265"/>
            <a:ext cx="7192926" cy="63795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Calibri"/>
              <a:buNone/>
            </a:pPr>
            <a:r>
              <a:rPr lang="en-GB" sz="3240" b="1"/>
              <a:t>What you may notice… </a:t>
            </a:r>
            <a:endParaRPr/>
          </a:p>
        </p:txBody>
      </p:sp>
      <p:sp>
        <p:nvSpPr>
          <p:cNvPr id="95" name="Google Shape;95;p19"/>
          <p:cNvSpPr/>
          <p:nvPr/>
        </p:nvSpPr>
        <p:spPr>
          <a:xfrm>
            <a:off x="340259" y="868600"/>
            <a:ext cx="8604900" cy="57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Thoughts and reenactment:</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2100">
              <a:solidFill>
                <a:schemeClr val="dk1"/>
              </a:solidFill>
              <a:latin typeface="Calibri"/>
              <a:ea typeface="Calibri"/>
              <a:cs typeface="Calibri"/>
              <a:sym typeface="Calibri"/>
            </a:endParaRPr>
          </a:p>
          <a:p>
            <a:pPr marL="0" marR="0" lvl="0" indent="-120650" algn="l" rtl="0">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Talking about their worries</a:t>
            </a:r>
            <a:endParaRPr sz="1900">
              <a:solidFill>
                <a:schemeClr val="dk1"/>
              </a:solidFill>
              <a:latin typeface="Calibri"/>
              <a:ea typeface="Calibri"/>
              <a:cs typeface="Calibri"/>
              <a:sym typeface="Calibri"/>
            </a:endParaRPr>
          </a:p>
          <a:p>
            <a:pPr marL="0" marR="0" lvl="0" indent="0" algn="l" rtl="0">
              <a:spcBef>
                <a:spcPts val="0"/>
              </a:spcBef>
              <a:spcAft>
                <a:spcPts val="0"/>
              </a:spcAft>
              <a:buNone/>
            </a:pPr>
            <a:endParaRPr sz="1700"/>
          </a:p>
          <a:p>
            <a:pPr marL="0" lvl="0" indent="-120650" algn="l" rtl="0">
              <a:spcBef>
                <a:spcPts val="0"/>
              </a:spcBef>
              <a:spcAft>
                <a:spcPts val="0"/>
              </a:spcAft>
              <a:buClr>
                <a:schemeClr val="dk1"/>
              </a:buClr>
              <a:buSzPts val="1900"/>
              <a:buChar char="•"/>
            </a:pPr>
            <a:r>
              <a:rPr lang="en-GB" sz="1900">
                <a:solidFill>
                  <a:schemeClr val="dk1"/>
                </a:solidFill>
                <a:latin typeface="Calibri"/>
                <a:ea typeface="Calibri"/>
                <a:cs typeface="Calibri"/>
                <a:sym typeface="Calibri"/>
              </a:rPr>
              <a:t>Re-creating “stories, worries” in their play</a:t>
            </a:r>
            <a:endParaRPr sz="1700"/>
          </a:p>
          <a:p>
            <a:pPr marL="0" marR="0" lvl="0" indent="0" algn="l" rtl="0">
              <a:spcBef>
                <a:spcPts val="0"/>
              </a:spcBef>
              <a:spcAft>
                <a:spcPts val="0"/>
              </a:spcAft>
              <a:buNone/>
            </a:pPr>
            <a:endParaRPr sz="1900">
              <a:solidFill>
                <a:schemeClr val="dk1"/>
              </a:solidFill>
              <a:latin typeface="Calibri"/>
              <a:ea typeface="Calibri"/>
              <a:cs typeface="Calibri"/>
              <a:sym typeface="Calibri"/>
            </a:endParaRPr>
          </a:p>
          <a:p>
            <a:pPr marL="0" marR="0" lvl="0" indent="0" algn="l" rtl="0">
              <a:spcBef>
                <a:spcPts val="0"/>
              </a:spcBef>
              <a:spcAft>
                <a:spcPts val="0"/>
              </a:spcAft>
              <a:buNone/>
            </a:pPr>
            <a:r>
              <a:rPr lang="en-GB" sz="1900" b="1">
                <a:solidFill>
                  <a:schemeClr val="dk1"/>
                </a:solidFill>
                <a:latin typeface="Calibri"/>
                <a:ea typeface="Calibri"/>
                <a:cs typeface="Calibri"/>
                <a:sym typeface="Calibri"/>
              </a:rPr>
              <a:t>Mood</a:t>
            </a:r>
            <a:endParaRPr sz="1900" b="1">
              <a:solidFill>
                <a:schemeClr val="dk1"/>
              </a:solidFill>
              <a:latin typeface="Calibri"/>
              <a:ea typeface="Calibri"/>
              <a:cs typeface="Calibri"/>
              <a:sym typeface="Calibri"/>
            </a:endParaRPr>
          </a:p>
          <a:p>
            <a:pPr marL="0" marR="0" lvl="0" indent="-120650" algn="l" rtl="0">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Appearing low, sad or more tearful or withdrawn</a:t>
            </a:r>
            <a:endParaRPr sz="1700"/>
          </a:p>
          <a:p>
            <a:pPr marL="0" marR="0" lvl="0" indent="0" algn="l" rtl="0">
              <a:spcBef>
                <a:spcPts val="0"/>
              </a:spcBef>
              <a:spcAft>
                <a:spcPts val="0"/>
              </a:spcAft>
              <a:buNone/>
            </a:pPr>
            <a:endParaRPr sz="1700"/>
          </a:p>
          <a:p>
            <a:pPr marL="0" marR="0" lvl="0" indent="0" algn="l" rtl="0">
              <a:spcBef>
                <a:spcPts val="0"/>
              </a:spcBef>
              <a:spcAft>
                <a:spcPts val="0"/>
              </a:spcAft>
              <a:buNone/>
            </a:pPr>
            <a:r>
              <a:rPr lang="en-GB" sz="1900" b="1">
                <a:solidFill>
                  <a:schemeClr val="dk1"/>
                </a:solidFill>
                <a:latin typeface="Calibri"/>
                <a:ea typeface="Calibri"/>
                <a:cs typeface="Calibri"/>
                <a:sym typeface="Calibri"/>
              </a:rPr>
              <a:t>Behaviour</a:t>
            </a:r>
            <a:endParaRPr sz="1900" b="1">
              <a:solidFill>
                <a:schemeClr val="dk1"/>
              </a:solidFill>
              <a:latin typeface="Calibri"/>
              <a:ea typeface="Calibri"/>
              <a:cs typeface="Calibri"/>
              <a:sym typeface="Calibri"/>
            </a:endParaRPr>
          </a:p>
          <a:p>
            <a:pPr marL="0" marR="0" lvl="0" indent="-120650" algn="l" rtl="0">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Being angry, argumentative, getting into fights</a:t>
            </a:r>
            <a:endParaRPr sz="1700"/>
          </a:p>
          <a:p>
            <a:pPr marL="0" lvl="0" indent="-114300" algn="l" rtl="0">
              <a:spcBef>
                <a:spcPts val="0"/>
              </a:spcBef>
              <a:spcAft>
                <a:spcPts val="0"/>
              </a:spcAft>
              <a:buClr>
                <a:schemeClr val="dk1"/>
              </a:buClr>
              <a:buSzPts val="1800"/>
              <a:buChar char="•"/>
            </a:pPr>
            <a:r>
              <a:rPr lang="en-GB" sz="1800">
                <a:solidFill>
                  <a:schemeClr val="dk1"/>
                </a:solidFill>
                <a:latin typeface="Calibri"/>
                <a:ea typeface="Calibri"/>
                <a:cs typeface="Calibri"/>
                <a:sym typeface="Calibri"/>
              </a:rPr>
              <a:t>Demanding attention/ constant reassurance, “clingy” behaviour</a:t>
            </a:r>
            <a:endParaRPr sz="1900">
              <a:solidFill>
                <a:schemeClr val="dk1"/>
              </a:solidFill>
              <a:latin typeface="Calibri"/>
              <a:ea typeface="Calibri"/>
              <a:cs typeface="Calibri"/>
              <a:sym typeface="Calibri"/>
            </a:endParaRPr>
          </a:p>
          <a:p>
            <a:pPr marL="0" lvl="0" indent="-114300" algn="l" rtl="0">
              <a:spcBef>
                <a:spcPts val="0"/>
              </a:spcBef>
              <a:spcAft>
                <a:spcPts val="0"/>
              </a:spcAft>
              <a:buClr>
                <a:schemeClr val="dk1"/>
              </a:buClr>
              <a:buSzPts val="1800"/>
              <a:buChar char="•"/>
            </a:pPr>
            <a:r>
              <a:rPr lang="en-GB" sz="1900">
                <a:solidFill>
                  <a:schemeClr val="dk1"/>
                </a:solidFill>
                <a:latin typeface="Calibri"/>
                <a:ea typeface="Calibri"/>
                <a:cs typeface="Calibri"/>
                <a:sym typeface="Calibri"/>
              </a:rPr>
              <a:t>Losing confidence – avoiding doing things like school work, seeing friends</a:t>
            </a:r>
            <a:endParaRPr sz="1900">
              <a:solidFill>
                <a:schemeClr val="dk1"/>
              </a:solidFill>
              <a:latin typeface="Calibri"/>
              <a:ea typeface="Calibri"/>
              <a:cs typeface="Calibri"/>
              <a:sym typeface="Calibri"/>
            </a:endParaRPr>
          </a:p>
          <a:p>
            <a:pPr marL="457200" lvl="0" indent="0" algn="l" rtl="0">
              <a:spcBef>
                <a:spcPts val="0"/>
              </a:spcBef>
              <a:spcAft>
                <a:spcPts val="0"/>
              </a:spcAft>
              <a:buNone/>
            </a:pPr>
            <a:endParaRPr sz="1900">
              <a:solidFill>
                <a:schemeClr val="dk1"/>
              </a:solidFill>
              <a:latin typeface="Calibri"/>
              <a:ea typeface="Calibri"/>
              <a:cs typeface="Calibri"/>
              <a:sym typeface="Calibri"/>
            </a:endParaRPr>
          </a:p>
          <a:p>
            <a:pPr marL="0" lvl="0" indent="0" algn="l" rtl="0">
              <a:spcBef>
                <a:spcPts val="0"/>
              </a:spcBef>
              <a:spcAft>
                <a:spcPts val="0"/>
              </a:spcAft>
              <a:buNone/>
            </a:pPr>
            <a:r>
              <a:rPr lang="en-GB" sz="1900" b="1">
                <a:solidFill>
                  <a:schemeClr val="dk1"/>
                </a:solidFill>
                <a:latin typeface="Calibri"/>
                <a:ea typeface="Calibri"/>
                <a:cs typeface="Calibri"/>
                <a:sym typeface="Calibri"/>
              </a:rPr>
              <a:t>Physical</a:t>
            </a:r>
            <a:endParaRPr sz="1900" b="1">
              <a:solidFill>
                <a:schemeClr val="dk1"/>
              </a:solidFill>
              <a:latin typeface="Calibri"/>
              <a:ea typeface="Calibri"/>
              <a:cs typeface="Calibri"/>
              <a:sym typeface="Calibri"/>
            </a:endParaRPr>
          </a:p>
          <a:p>
            <a:pPr marL="0" lvl="0" indent="-120650" algn="l" rtl="0">
              <a:spcBef>
                <a:spcPts val="0"/>
              </a:spcBef>
              <a:spcAft>
                <a:spcPts val="0"/>
              </a:spcAft>
              <a:buClr>
                <a:schemeClr val="dk1"/>
              </a:buClr>
              <a:buSzPts val="1900"/>
              <a:buChar char="•"/>
            </a:pPr>
            <a:r>
              <a:rPr lang="en-GB" sz="1900">
                <a:solidFill>
                  <a:schemeClr val="dk1"/>
                </a:solidFill>
                <a:latin typeface="Calibri"/>
                <a:ea typeface="Calibri"/>
                <a:cs typeface="Calibri"/>
                <a:sym typeface="Calibri"/>
              </a:rPr>
              <a:t>Changes to sleep &amp; appetite</a:t>
            </a:r>
            <a:endParaRPr sz="1700">
              <a:solidFill>
                <a:schemeClr val="dk1"/>
              </a:solidFill>
            </a:endParaRPr>
          </a:p>
          <a:p>
            <a:pPr marL="0" lvl="0" indent="-120650" algn="l" rtl="0">
              <a:spcBef>
                <a:spcPts val="0"/>
              </a:spcBef>
              <a:spcAft>
                <a:spcPts val="0"/>
              </a:spcAft>
              <a:buClr>
                <a:schemeClr val="dk1"/>
              </a:buClr>
              <a:buSzPts val="1900"/>
              <a:buChar char="•"/>
            </a:pPr>
            <a:r>
              <a:rPr lang="en-GB" sz="1900">
                <a:solidFill>
                  <a:schemeClr val="dk1"/>
                </a:solidFill>
                <a:latin typeface="Calibri"/>
                <a:ea typeface="Calibri"/>
                <a:cs typeface="Calibri"/>
                <a:sym typeface="Calibri"/>
              </a:rPr>
              <a:t>Physical health complaints e.g. headaches, stomach aches</a:t>
            </a:r>
            <a:endParaRPr sz="1900" b="1">
              <a:solidFill>
                <a:schemeClr val="dk1"/>
              </a:solidFill>
              <a:latin typeface="Calibri"/>
              <a:ea typeface="Calibri"/>
              <a:cs typeface="Calibri"/>
              <a:sym typeface="Calibri"/>
            </a:endParaRPr>
          </a:p>
          <a:p>
            <a:pPr marL="457200" lvl="0" indent="0" algn="l" rtl="0">
              <a:spcBef>
                <a:spcPts val="0"/>
              </a:spcBef>
              <a:spcAft>
                <a:spcPts val="0"/>
              </a:spcAft>
              <a:buNone/>
            </a:pPr>
            <a:endParaRPr sz="1900">
              <a:solidFill>
                <a:schemeClr val="dk1"/>
              </a:solidFill>
              <a:latin typeface="Calibri"/>
              <a:ea typeface="Calibri"/>
              <a:cs typeface="Calibri"/>
              <a:sym typeface="Calibri"/>
            </a:endParaRPr>
          </a:p>
        </p:txBody>
      </p:sp>
      <p:pic>
        <p:nvPicPr>
          <p:cNvPr id="96" name="Google Shape;96;p19" descr="Image result for detective illustration"/>
          <p:cNvPicPr preferRelativeResize="0"/>
          <p:nvPr/>
        </p:nvPicPr>
        <p:blipFill rotWithShape="1">
          <a:blip r:embed="rId3">
            <a:alphaModFix/>
          </a:blip>
          <a:srcRect t="33557"/>
          <a:stretch/>
        </p:blipFill>
        <p:spPr>
          <a:xfrm flipH="1">
            <a:off x="7185156" y="0"/>
            <a:ext cx="1512277" cy="14258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a:bodyPr>
          <a:lstStyle/>
          <a:p>
            <a:pPr eaLnBrk="1" hangingPunct="1"/>
            <a:r>
              <a:rPr lang="en-US" altLang="en-US" sz="2700" dirty="0">
                <a:solidFill>
                  <a:srgbClr val="0070C0"/>
                </a:solidFill>
              </a:rPr>
              <a:t>Anxiety at school</a:t>
            </a:r>
          </a:p>
        </p:txBody>
      </p:sp>
      <p:sp>
        <p:nvSpPr>
          <p:cNvPr id="88067" name="Content Placeholder 2"/>
          <p:cNvSpPr>
            <a:spLocks noGrp="1"/>
          </p:cNvSpPr>
          <p:nvPr>
            <p:ph idx="1"/>
          </p:nvPr>
        </p:nvSpPr>
        <p:spPr>
          <a:xfrm>
            <a:off x="1143000" y="2057401"/>
            <a:ext cx="6509148" cy="3394473"/>
          </a:xfrm>
        </p:spPr>
        <p:txBody>
          <a:bodyPr>
            <a:normAutofit/>
          </a:bodyPr>
          <a:lstStyle/>
          <a:p>
            <a:pPr marL="285750" indent="-285750">
              <a:spcBef>
                <a:spcPct val="0"/>
              </a:spcBef>
              <a:buFont typeface="Courier New" panose="02070309020205020404" pitchFamily="49" charset="0"/>
              <a:buChar char="o"/>
              <a:defRPr/>
            </a:pPr>
            <a:r>
              <a:rPr lang="en-US" dirty="0">
                <a:ea typeface="MS PGothic" charset="0"/>
              </a:rPr>
              <a:t>Checking (for mistakes, understanding assignments)</a:t>
            </a:r>
          </a:p>
          <a:p>
            <a:pPr marL="285750" indent="-285750">
              <a:spcBef>
                <a:spcPct val="0"/>
              </a:spcBef>
              <a:buFont typeface="Courier New" panose="02070309020205020404" pitchFamily="49" charset="0"/>
              <a:buChar char="o"/>
              <a:defRPr/>
            </a:pPr>
            <a:r>
              <a:rPr lang="en-US" dirty="0"/>
              <a:t>Incomplete assignments or excessive time spent on work (perfecting)</a:t>
            </a:r>
          </a:p>
          <a:p>
            <a:pPr marL="285750" indent="-285750">
              <a:spcBef>
                <a:spcPct val="0"/>
              </a:spcBef>
              <a:buFont typeface="Courier New" panose="02070309020205020404" pitchFamily="49" charset="0"/>
              <a:buChar char="o"/>
              <a:defRPr/>
            </a:pPr>
            <a:r>
              <a:rPr lang="en-US" dirty="0">
                <a:ea typeface="MS PGothic" charset="0"/>
              </a:rPr>
              <a:t>Repeating (erasing/rewriting, stuck in and out of doors, repetitive questions)</a:t>
            </a:r>
          </a:p>
          <a:p>
            <a:pPr marL="285750" indent="-285750">
              <a:spcBef>
                <a:spcPct val="0"/>
              </a:spcBef>
              <a:buFont typeface="Courier New" panose="02070309020205020404" pitchFamily="49" charset="0"/>
              <a:buChar char="o"/>
              <a:defRPr/>
            </a:pPr>
            <a:r>
              <a:rPr lang="en-US" dirty="0"/>
              <a:t>Seeking constant reassurance from the teacher</a:t>
            </a:r>
          </a:p>
          <a:p>
            <a:pPr marL="285750" indent="-285750">
              <a:spcBef>
                <a:spcPct val="0"/>
              </a:spcBef>
              <a:buFont typeface="Courier New" panose="02070309020205020404" pitchFamily="49" charset="0"/>
              <a:buChar char="o"/>
              <a:defRPr/>
            </a:pPr>
            <a:r>
              <a:rPr lang="en-US" dirty="0"/>
              <a:t>Frequent self-doubt and self-criticism</a:t>
            </a:r>
          </a:p>
          <a:p>
            <a:pPr marL="285750" indent="-285750">
              <a:spcBef>
                <a:spcPct val="0"/>
              </a:spcBef>
              <a:buFont typeface="Courier New" panose="02070309020205020404" pitchFamily="49" charset="0"/>
              <a:buChar char="o"/>
              <a:defRPr/>
            </a:pPr>
            <a:r>
              <a:rPr lang="en-US" dirty="0"/>
              <a:t>Difficulty transitioning between home and school</a:t>
            </a:r>
          </a:p>
        </p:txBody>
      </p:sp>
    </p:spTree>
    <p:extLst>
      <p:ext uri="{BB962C8B-B14F-4D97-AF65-F5344CB8AC3E}">
        <p14:creationId xmlns:p14="http://schemas.microsoft.com/office/powerpoint/2010/main" val="2342800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a:bodyPr>
          <a:lstStyle/>
          <a:p>
            <a:r>
              <a:rPr lang="en-US" altLang="en-US" sz="2700" dirty="0">
                <a:solidFill>
                  <a:srgbClr val="0070C0"/>
                </a:solidFill>
              </a:rPr>
              <a:t>Anxiety at school cont’d</a:t>
            </a:r>
          </a:p>
        </p:txBody>
      </p:sp>
      <p:sp>
        <p:nvSpPr>
          <p:cNvPr id="3" name="Content Placeholder 2"/>
          <p:cNvSpPr>
            <a:spLocks noGrp="1"/>
          </p:cNvSpPr>
          <p:nvPr>
            <p:ph idx="1"/>
          </p:nvPr>
        </p:nvSpPr>
        <p:spPr>
          <a:xfrm>
            <a:off x="1190625" y="2095500"/>
            <a:ext cx="7429500" cy="3333750"/>
          </a:xfrm>
        </p:spPr>
        <p:txBody>
          <a:bodyPr/>
          <a:lstStyle/>
          <a:p>
            <a:pPr marL="285750" indent="-285750">
              <a:spcBef>
                <a:spcPct val="0"/>
              </a:spcBef>
              <a:buFont typeface="Courier New" panose="02070309020205020404" pitchFamily="49" charset="0"/>
              <a:buChar char="o"/>
              <a:defRPr/>
            </a:pPr>
            <a:r>
              <a:rPr lang="en-US" sz="1950" dirty="0"/>
              <a:t>Over-apologizing </a:t>
            </a:r>
          </a:p>
          <a:p>
            <a:pPr marL="285750" indent="-285750">
              <a:spcBef>
                <a:spcPct val="0"/>
              </a:spcBef>
              <a:buFont typeface="Courier New" panose="02070309020205020404" pitchFamily="49" charset="0"/>
              <a:buChar char="o"/>
              <a:defRPr/>
            </a:pPr>
            <a:r>
              <a:rPr lang="en-US" sz="1950" dirty="0"/>
              <a:t>Isolating, keeping to self, avoidance of interactions, decreased engagement</a:t>
            </a:r>
          </a:p>
          <a:p>
            <a:pPr marL="285750" indent="-285750">
              <a:spcBef>
                <a:spcPct val="0"/>
              </a:spcBef>
              <a:buFont typeface="Courier New" panose="02070309020205020404" pitchFamily="49" charset="0"/>
              <a:buChar char="o"/>
              <a:defRPr/>
            </a:pPr>
            <a:r>
              <a:rPr lang="en-US" altLang="en-US" sz="1950" dirty="0">
                <a:sym typeface="Wingdings" panose="05000000000000000000" pitchFamily="2" charset="2"/>
              </a:rPr>
              <a:t>Academics-difficulty with timed tasks, concentration issues, failure to turn in work (perfectionism), failure to complete work, difficulty with certain numbers/words/concepts</a:t>
            </a:r>
          </a:p>
          <a:p>
            <a:pPr marL="285750" indent="-285750">
              <a:lnSpc>
                <a:spcPct val="90000"/>
              </a:lnSpc>
              <a:spcBef>
                <a:spcPct val="0"/>
              </a:spcBef>
              <a:buFont typeface="Courier New" panose="02070309020205020404" pitchFamily="49" charset="0"/>
              <a:buChar char="o"/>
              <a:defRPr/>
            </a:pPr>
            <a:r>
              <a:rPr lang="en-US" altLang="en-US" sz="1950" dirty="0">
                <a:sym typeface="Wingdings" panose="05000000000000000000" pitchFamily="2" charset="2"/>
              </a:rPr>
              <a:t>Social impact-avoidance of social activities, bullying, peer conflict</a:t>
            </a:r>
          </a:p>
          <a:p>
            <a:pPr marL="285750" indent="-285750">
              <a:lnSpc>
                <a:spcPct val="90000"/>
              </a:lnSpc>
              <a:spcBef>
                <a:spcPct val="0"/>
              </a:spcBef>
              <a:buFont typeface="Courier New" panose="02070309020205020404" pitchFamily="49" charset="0"/>
              <a:buChar char="o"/>
              <a:defRPr/>
            </a:pPr>
            <a:r>
              <a:rPr lang="en-US" altLang="en-US" sz="1950" dirty="0">
                <a:sym typeface="Wingdings" panose="05000000000000000000" pitchFamily="2" charset="2"/>
              </a:rPr>
              <a:t>Other-truancy, chronic lateness, family conflict re: school performance/attendance</a:t>
            </a:r>
          </a:p>
          <a:p>
            <a:pPr>
              <a:defRPr/>
            </a:pPr>
            <a:endParaRPr lang="en-US" i="1" dirty="0"/>
          </a:p>
          <a:p>
            <a:pPr>
              <a:defRPr/>
            </a:pPr>
            <a:endParaRPr lang="en-US" dirty="0"/>
          </a:p>
        </p:txBody>
      </p:sp>
    </p:spTree>
    <p:extLst>
      <p:ext uri="{BB962C8B-B14F-4D97-AF65-F5344CB8AC3E}">
        <p14:creationId xmlns:p14="http://schemas.microsoft.com/office/powerpoint/2010/main" val="208215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40" y="996183"/>
            <a:ext cx="7886700" cy="994172"/>
          </a:xfrm>
        </p:spPr>
        <p:txBody>
          <a:bodyPr/>
          <a:lstStyle/>
          <a:p>
            <a:r>
              <a:rPr lang="en-GB" b="1" dirty="0">
                <a:solidFill>
                  <a:srgbClr val="7030A0"/>
                </a:solidFill>
                <a:latin typeface="+mn-lt"/>
              </a:rPr>
              <a:t>What on earth are they thinking? </a:t>
            </a:r>
          </a:p>
        </p:txBody>
      </p:sp>
      <p:pic>
        <p:nvPicPr>
          <p:cNvPr id="7" name="Picture 6"/>
          <p:cNvPicPr>
            <a:picLocks noChangeAspect="1"/>
          </p:cNvPicPr>
          <p:nvPr/>
        </p:nvPicPr>
        <p:blipFill>
          <a:blip r:embed="rId3"/>
          <a:stretch>
            <a:fillRect/>
          </a:stretch>
        </p:blipFill>
        <p:spPr>
          <a:xfrm>
            <a:off x="505918" y="2138910"/>
            <a:ext cx="7795822" cy="3687581"/>
          </a:xfrm>
          <a:prstGeom prst="rect">
            <a:avLst/>
          </a:prstGeom>
          <a:ln w="22225">
            <a:solidFill>
              <a:schemeClr val="tx1"/>
            </a:solidFill>
          </a:ln>
        </p:spPr>
      </p:pic>
    </p:spTree>
    <p:extLst>
      <p:ext uri="{BB962C8B-B14F-4D97-AF65-F5344CB8AC3E}">
        <p14:creationId xmlns:p14="http://schemas.microsoft.com/office/powerpoint/2010/main" val="684152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57" y="1024843"/>
            <a:ext cx="7886700" cy="798323"/>
          </a:xfrm>
        </p:spPr>
        <p:txBody>
          <a:bodyPr/>
          <a:lstStyle/>
          <a:p>
            <a:r>
              <a:rPr lang="en-GB" b="1" dirty="0">
                <a:solidFill>
                  <a:srgbClr val="7030A0"/>
                </a:solidFill>
                <a:latin typeface="+mn-lt"/>
              </a:rPr>
              <a:t>The amygdala – part of your “lizard brain”</a:t>
            </a:r>
          </a:p>
        </p:txBody>
      </p:sp>
      <p:sp>
        <p:nvSpPr>
          <p:cNvPr id="3" name="Content Placeholder 2"/>
          <p:cNvSpPr>
            <a:spLocks noGrp="1"/>
          </p:cNvSpPr>
          <p:nvPr>
            <p:ph sz="half" idx="1"/>
          </p:nvPr>
        </p:nvSpPr>
        <p:spPr>
          <a:xfrm>
            <a:off x="212502" y="2026008"/>
            <a:ext cx="5244921" cy="3635163"/>
          </a:xfrm>
        </p:spPr>
        <p:txBody>
          <a:bodyPr>
            <a:normAutofit fontScale="85000" lnSpcReduction="20000"/>
          </a:bodyPr>
          <a:lstStyle/>
          <a:p>
            <a:r>
              <a:rPr lang="en-GB" sz="2625" dirty="0"/>
              <a:t>Linked to survival responses – “fright, flight, freeze, food and fornication” </a:t>
            </a:r>
          </a:p>
          <a:p>
            <a:endParaRPr lang="en-GB" sz="2625" dirty="0"/>
          </a:p>
          <a:p>
            <a:r>
              <a:rPr lang="en-GB" sz="2625" dirty="0"/>
              <a:t>Triggers an uncontrollable and unthinking physiological response</a:t>
            </a:r>
          </a:p>
          <a:p>
            <a:endParaRPr lang="en-GB" sz="2625" dirty="0"/>
          </a:p>
          <a:p>
            <a:r>
              <a:rPr lang="en-GB" sz="2625" dirty="0"/>
              <a:t>Can’t tell the difference between real or perceived threats</a:t>
            </a:r>
          </a:p>
          <a:p>
            <a:endParaRPr lang="en-GB" sz="2625" dirty="0"/>
          </a:p>
          <a:p>
            <a:r>
              <a:rPr lang="en-GB" sz="2625" dirty="0"/>
              <a:t>Strong links to stored memories</a:t>
            </a:r>
            <a:endParaRPr lang="en-GB" sz="2400" dirty="0"/>
          </a:p>
        </p:txBody>
      </p:sp>
      <p:pic>
        <p:nvPicPr>
          <p:cNvPr id="5" name="Content Placeholder 4"/>
          <p:cNvPicPr>
            <a:picLocks noGrp="1" noChangeAspect="1"/>
          </p:cNvPicPr>
          <p:nvPr>
            <p:ph sz="half" idx="2"/>
          </p:nvPr>
        </p:nvPicPr>
        <p:blipFill>
          <a:blip r:embed="rId3"/>
          <a:stretch>
            <a:fillRect/>
          </a:stretch>
        </p:blipFill>
        <p:spPr>
          <a:xfrm>
            <a:off x="5563674" y="2026008"/>
            <a:ext cx="3392669" cy="3560192"/>
          </a:xfrm>
          <a:prstGeom prst="rect">
            <a:avLst/>
          </a:prstGeom>
          <a:ln w="25400">
            <a:solidFill>
              <a:schemeClr val="tx1"/>
            </a:solidFill>
          </a:ln>
        </p:spPr>
      </p:pic>
    </p:spTree>
    <p:extLst>
      <p:ext uri="{BB962C8B-B14F-4D97-AF65-F5344CB8AC3E}">
        <p14:creationId xmlns:p14="http://schemas.microsoft.com/office/powerpoint/2010/main" val="3707590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mn-lt"/>
              </a:rPr>
              <a:t>The brain and hormones</a:t>
            </a:r>
          </a:p>
        </p:txBody>
      </p:sp>
      <p:sp>
        <p:nvSpPr>
          <p:cNvPr id="3" name="Content Placeholder 2"/>
          <p:cNvSpPr>
            <a:spLocks noGrp="1"/>
          </p:cNvSpPr>
          <p:nvPr>
            <p:ph idx="1"/>
          </p:nvPr>
        </p:nvSpPr>
        <p:spPr>
          <a:xfrm>
            <a:off x="628650" y="2226469"/>
            <a:ext cx="8393001" cy="3672860"/>
          </a:xfrm>
        </p:spPr>
        <p:txBody>
          <a:bodyPr/>
          <a:lstStyle/>
          <a:p>
            <a:r>
              <a:rPr lang="en-GB" dirty="0"/>
              <a:t>Some stress is useful – it stimulates us and helps us to learn</a:t>
            </a:r>
          </a:p>
          <a:p>
            <a:endParaRPr lang="en-GB" dirty="0"/>
          </a:p>
          <a:p>
            <a:r>
              <a:rPr lang="en-GB" dirty="0"/>
              <a:t>The fright/flight response is controlled by stress hormones released by the brain</a:t>
            </a:r>
          </a:p>
          <a:p>
            <a:endParaRPr lang="en-GB" dirty="0"/>
          </a:p>
          <a:p>
            <a:r>
              <a:rPr lang="en-GB" dirty="0"/>
              <a:t>Being soothed produces calming, feel-good hormones</a:t>
            </a:r>
          </a:p>
          <a:p>
            <a:endParaRPr lang="en-GB" dirty="0"/>
          </a:p>
          <a:p>
            <a:r>
              <a:rPr lang="en-GB" dirty="0"/>
              <a:t>However, high levels of stress hormones that are not reduced by care can affect the development of the brain – stress becomes “hard wired” </a:t>
            </a:r>
          </a:p>
        </p:txBody>
      </p:sp>
    </p:spTree>
    <p:extLst>
      <p:ext uri="{BB962C8B-B14F-4D97-AF65-F5344CB8AC3E}">
        <p14:creationId xmlns:p14="http://schemas.microsoft.com/office/powerpoint/2010/main" val="200568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274638"/>
            <a:ext cx="8229600" cy="1143000"/>
          </a:xfrm>
        </p:spPr>
        <p:txBody>
          <a:bodyPr spcFirstLastPara="1" wrap="square" lIns="91425" tIns="45700" rIns="91425" bIns="45700" anchor="ctr" anchorCtr="0">
            <a:normAutofit/>
          </a:bodyPr>
          <a:lstStyle/>
          <a:p>
            <a:pPr marL="0" lvl="0" indent="0" rtl="0">
              <a:spcBef>
                <a:spcPts val="0"/>
              </a:spcBef>
              <a:spcAft>
                <a:spcPts val="0"/>
              </a:spcAft>
              <a:buClr>
                <a:srgbClr val="47434F"/>
              </a:buClr>
              <a:buSzPts val="3200"/>
              <a:buFont typeface="Arial"/>
              <a:buNone/>
            </a:pPr>
            <a:r>
              <a:rPr lang="en-GB" b="1"/>
              <a:t>What we’ll cover . . .</a:t>
            </a:r>
          </a:p>
        </p:txBody>
      </p:sp>
      <p:sp>
        <p:nvSpPr>
          <p:cNvPr id="65" name="Google Shape;65;p15"/>
          <p:cNvSpPr txBox="1">
            <a:spLocks noGrp="1"/>
          </p:cNvSpPr>
          <p:nvPr>
            <p:ph idx="1"/>
          </p:nvPr>
        </p:nvSpPr>
        <p:spPr>
          <a:xfrm>
            <a:off x="457200" y="1600200"/>
            <a:ext cx="8229600" cy="4525963"/>
          </a:xfrm>
        </p:spPr>
        <p:txBody>
          <a:bodyPr spcFirstLastPara="1" wrap="square" lIns="91425" tIns="45700" rIns="91425" bIns="45700" anchor="t" anchorCtr="0">
            <a:normAutofit/>
          </a:bodyPr>
          <a:lstStyle/>
          <a:p>
            <a:pPr marL="342900" lvl="0" indent="0" rtl="0">
              <a:lnSpc>
                <a:spcPct val="90000"/>
              </a:lnSpc>
              <a:spcBef>
                <a:spcPts val="0"/>
              </a:spcBef>
              <a:spcAft>
                <a:spcPts val="0"/>
              </a:spcAft>
              <a:buNone/>
            </a:pPr>
            <a:endParaRPr lang="en-US" sz="2700"/>
          </a:p>
          <a:p>
            <a:pPr marL="0" lvl="0" indent="0" rtl="0">
              <a:lnSpc>
                <a:spcPct val="90000"/>
              </a:lnSpc>
              <a:spcBef>
                <a:spcPts val="462"/>
              </a:spcBef>
              <a:spcAft>
                <a:spcPts val="0"/>
              </a:spcAft>
              <a:buClr>
                <a:schemeClr val="dk1"/>
              </a:buClr>
              <a:buSzPts val="2310"/>
              <a:buFont typeface="Arial"/>
              <a:buNone/>
            </a:pPr>
            <a:endParaRPr lang="en-US" sz="2700"/>
          </a:p>
          <a:p>
            <a:pPr marL="342900" lvl="0" indent="-342900" rtl="0">
              <a:lnSpc>
                <a:spcPct val="90000"/>
              </a:lnSpc>
              <a:spcBef>
                <a:spcPts val="462"/>
              </a:spcBef>
              <a:spcAft>
                <a:spcPts val="0"/>
              </a:spcAft>
              <a:buClr>
                <a:schemeClr val="dk1"/>
              </a:buClr>
              <a:buSzPts val="2310"/>
              <a:buChar char="•"/>
            </a:pPr>
            <a:r>
              <a:rPr lang="en-US" sz="2700"/>
              <a:t>What is anxiety?</a:t>
            </a:r>
          </a:p>
          <a:p>
            <a:pPr marL="342900" lvl="0" indent="-342900" rtl="0">
              <a:lnSpc>
                <a:spcPct val="90000"/>
              </a:lnSpc>
              <a:spcBef>
                <a:spcPts val="462"/>
              </a:spcBef>
              <a:spcAft>
                <a:spcPts val="0"/>
              </a:spcAft>
              <a:buClr>
                <a:schemeClr val="dk1"/>
              </a:buClr>
              <a:buSzPts val="2310"/>
              <a:buChar char="•"/>
            </a:pPr>
            <a:r>
              <a:rPr lang="en-US" sz="2700"/>
              <a:t>How to notice anxiety in your child</a:t>
            </a:r>
          </a:p>
          <a:p>
            <a:pPr marL="342900" lvl="0" indent="-342900" rtl="0">
              <a:lnSpc>
                <a:spcPct val="90000"/>
              </a:lnSpc>
              <a:spcBef>
                <a:spcPts val="462"/>
              </a:spcBef>
              <a:spcAft>
                <a:spcPts val="0"/>
              </a:spcAft>
              <a:buClr>
                <a:schemeClr val="dk1"/>
              </a:buClr>
              <a:buSzPts val="2310"/>
              <a:buChar char="•"/>
            </a:pPr>
            <a:r>
              <a:rPr lang="en-US" sz="2700"/>
              <a:t>What parents can do to help </a:t>
            </a:r>
          </a:p>
          <a:p>
            <a:pPr marL="742950" lvl="1" indent="-254634" rtl="0">
              <a:lnSpc>
                <a:spcPct val="90000"/>
              </a:lnSpc>
              <a:spcBef>
                <a:spcPts val="462"/>
              </a:spcBef>
              <a:spcAft>
                <a:spcPts val="0"/>
              </a:spcAft>
              <a:buSzPts val="2310"/>
              <a:buChar char="–"/>
            </a:pPr>
            <a:r>
              <a:rPr lang="en-US" sz="2700"/>
              <a:t>practical , calming strategies</a:t>
            </a:r>
          </a:p>
          <a:p>
            <a:pPr marL="742950" lvl="1" indent="-254634" rtl="0">
              <a:lnSpc>
                <a:spcPct val="90000"/>
              </a:lnSpc>
              <a:spcBef>
                <a:spcPts val="462"/>
              </a:spcBef>
              <a:spcAft>
                <a:spcPts val="0"/>
              </a:spcAft>
              <a:buSzPts val="2310"/>
              <a:buChar char="–"/>
            </a:pPr>
            <a:r>
              <a:rPr lang="en-US" sz="2700"/>
              <a:t>thought-based strategies</a:t>
            </a:r>
          </a:p>
          <a:p>
            <a:pPr marL="742950" lvl="1" indent="-254634" rtl="0">
              <a:lnSpc>
                <a:spcPct val="90000"/>
              </a:lnSpc>
              <a:spcBef>
                <a:spcPts val="462"/>
              </a:spcBef>
              <a:spcAft>
                <a:spcPts val="0"/>
              </a:spcAft>
              <a:buSzPts val="2310"/>
              <a:buChar char="–"/>
            </a:pPr>
            <a:r>
              <a:rPr lang="en-US" sz="2700"/>
              <a:t>exposure</a:t>
            </a:r>
          </a:p>
          <a:p>
            <a:pPr marL="342900" lvl="0" indent="-342900" rtl="0">
              <a:lnSpc>
                <a:spcPct val="90000"/>
              </a:lnSpc>
              <a:spcBef>
                <a:spcPts val="462"/>
              </a:spcBef>
              <a:spcAft>
                <a:spcPts val="0"/>
              </a:spcAft>
              <a:buClr>
                <a:schemeClr val="dk1"/>
              </a:buClr>
              <a:buSzPts val="2310"/>
              <a:buChar char="•"/>
            </a:pPr>
            <a:r>
              <a:rPr lang="en-US" sz="2700"/>
              <a:t>Resources</a:t>
            </a:r>
          </a:p>
          <a:p>
            <a:pPr marL="342900" lvl="0" indent="-342900" rtl="0">
              <a:lnSpc>
                <a:spcPct val="90000"/>
              </a:lnSpc>
              <a:spcBef>
                <a:spcPts val="462"/>
              </a:spcBef>
              <a:spcAft>
                <a:spcPts val="0"/>
              </a:spcAft>
              <a:buClr>
                <a:schemeClr val="dk1"/>
              </a:buClr>
              <a:buSzPts val="2310"/>
              <a:buChar char="•"/>
            </a:pPr>
            <a:r>
              <a:rPr lang="en-US" sz="2700"/>
              <a:t>Questions - Feedback</a:t>
            </a:r>
          </a:p>
          <a:p>
            <a:pPr marL="342900" lvl="0" indent="-236220" rtl="0">
              <a:lnSpc>
                <a:spcPct val="90000"/>
              </a:lnSpc>
              <a:spcBef>
                <a:spcPts val="336"/>
              </a:spcBef>
              <a:spcAft>
                <a:spcPts val="0"/>
              </a:spcAft>
              <a:buClr>
                <a:schemeClr val="dk1"/>
              </a:buClr>
              <a:buSzPts val="1680"/>
              <a:buNone/>
            </a:pPr>
            <a:endParaRPr lang="en-US" sz="2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5">
                                            <p:txEl>
                                              <p:pRg st="0" end="0"/>
                                            </p:txEl>
                                          </p:spTgt>
                                        </p:tgtEl>
                                        <p:attrNameLst>
                                          <p:attrName>style.visibility</p:attrName>
                                        </p:attrNameLst>
                                      </p:cBhvr>
                                      <p:to>
                                        <p:strVal val="visible"/>
                                      </p:to>
                                    </p:set>
                                    <p:anim calcmode="lin" valueType="num">
                                      <p:cBhvr additive="base">
                                        <p:cTn id="12" dur="500"/>
                                        <p:tgtEl>
                                          <p:spTgt spid="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5">
                                            <p:txEl>
                                              <p:pRg st="1" end="1"/>
                                            </p:txEl>
                                          </p:spTgt>
                                        </p:tgtEl>
                                        <p:attrNameLst>
                                          <p:attrName>style.visibility</p:attrName>
                                        </p:attrNameLst>
                                      </p:cBhvr>
                                      <p:to>
                                        <p:strVal val="visible"/>
                                      </p:to>
                                    </p:set>
                                    <p:anim calcmode="lin" valueType="num">
                                      <p:cBhvr additive="base">
                                        <p:cTn id="17" dur="500"/>
                                        <p:tgtEl>
                                          <p:spTgt spid="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5">
                                            <p:txEl>
                                              <p:pRg st="2" end="2"/>
                                            </p:txEl>
                                          </p:spTgt>
                                        </p:tgtEl>
                                        <p:attrNameLst>
                                          <p:attrName>style.visibility</p:attrName>
                                        </p:attrNameLst>
                                      </p:cBhvr>
                                      <p:to>
                                        <p:strVal val="visible"/>
                                      </p:to>
                                    </p:set>
                                    <p:anim calcmode="lin" valueType="num">
                                      <p:cBhvr additive="base">
                                        <p:cTn id="22" dur="500"/>
                                        <p:tgtEl>
                                          <p:spTgt spid="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5">
                                            <p:txEl>
                                              <p:pRg st="3" end="3"/>
                                            </p:txEl>
                                          </p:spTgt>
                                        </p:tgtEl>
                                        <p:attrNameLst>
                                          <p:attrName>style.visibility</p:attrName>
                                        </p:attrNameLst>
                                      </p:cBhvr>
                                      <p:to>
                                        <p:strVal val="visible"/>
                                      </p:to>
                                    </p:set>
                                    <p:anim calcmode="lin" valueType="num">
                                      <p:cBhvr additive="base">
                                        <p:cTn id="27" dur="500"/>
                                        <p:tgtEl>
                                          <p:spTgt spid="6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5">
                                            <p:txEl>
                                              <p:pRg st="4" end="4"/>
                                            </p:txEl>
                                          </p:spTgt>
                                        </p:tgtEl>
                                        <p:attrNameLst>
                                          <p:attrName>style.visibility</p:attrName>
                                        </p:attrNameLst>
                                      </p:cBhvr>
                                      <p:to>
                                        <p:strVal val="visible"/>
                                      </p:to>
                                    </p:set>
                                    <p:anim calcmode="lin" valueType="num">
                                      <p:cBhvr additive="base">
                                        <p:cTn id="32" dur="500"/>
                                        <p:tgtEl>
                                          <p:spTgt spid="6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5">
                                            <p:txEl>
                                              <p:pRg st="5" end="5"/>
                                            </p:txEl>
                                          </p:spTgt>
                                        </p:tgtEl>
                                        <p:attrNameLst>
                                          <p:attrName>style.visibility</p:attrName>
                                        </p:attrNameLst>
                                      </p:cBhvr>
                                      <p:to>
                                        <p:strVal val="visible"/>
                                      </p:to>
                                    </p:set>
                                    <p:anim calcmode="lin" valueType="num">
                                      <p:cBhvr additive="base">
                                        <p:cTn id="37" dur="500"/>
                                        <p:tgtEl>
                                          <p:spTgt spid="6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5">
                                            <p:txEl>
                                              <p:pRg st="6" end="6"/>
                                            </p:txEl>
                                          </p:spTgt>
                                        </p:tgtEl>
                                        <p:attrNameLst>
                                          <p:attrName>style.visibility</p:attrName>
                                        </p:attrNameLst>
                                      </p:cBhvr>
                                      <p:to>
                                        <p:strVal val="visible"/>
                                      </p:to>
                                    </p:set>
                                    <p:anim calcmode="lin" valueType="num">
                                      <p:cBhvr additive="base">
                                        <p:cTn id="42" dur="500"/>
                                        <p:tgtEl>
                                          <p:spTgt spid="6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5">
                                            <p:txEl>
                                              <p:pRg st="7" end="7"/>
                                            </p:txEl>
                                          </p:spTgt>
                                        </p:tgtEl>
                                        <p:attrNameLst>
                                          <p:attrName>style.visibility</p:attrName>
                                        </p:attrNameLst>
                                      </p:cBhvr>
                                      <p:to>
                                        <p:strVal val="visible"/>
                                      </p:to>
                                    </p:set>
                                    <p:anim calcmode="lin" valueType="num">
                                      <p:cBhvr additive="base">
                                        <p:cTn id="47" dur="500"/>
                                        <p:tgtEl>
                                          <p:spTgt spid="6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5">
                                            <p:txEl>
                                              <p:pRg st="8" end="8"/>
                                            </p:txEl>
                                          </p:spTgt>
                                        </p:tgtEl>
                                        <p:attrNameLst>
                                          <p:attrName>style.visibility</p:attrName>
                                        </p:attrNameLst>
                                      </p:cBhvr>
                                      <p:to>
                                        <p:strVal val="visible"/>
                                      </p:to>
                                    </p:set>
                                    <p:anim calcmode="lin" valueType="num">
                                      <p:cBhvr additive="base">
                                        <p:cTn id="52" dur="500"/>
                                        <p:tgtEl>
                                          <p:spTgt spid="6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5">
                                            <p:txEl>
                                              <p:pRg st="9" end="9"/>
                                            </p:txEl>
                                          </p:spTgt>
                                        </p:tgtEl>
                                        <p:attrNameLst>
                                          <p:attrName>style.visibility</p:attrName>
                                        </p:attrNameLst>
                                      </p:cBhvr>
                                      <p:to>
                                        <p:strVal val="visible"/>
                                      </p:to>
                                    </p:set>
                                    <p:anim calcmode="lin" valueType="num">
                                      <p:cBhvr additive="base">
                                        <p:cTn id="57" dur="500"/>
                                        <p:tgtEl>
                                          <p:spTgt spid="6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65">
                                            <p:txEl>
                                              <p:pRg st="10" end="10"/>
                                            </p:txEl>
                                          </p:spTgt>
                                        </p:tgtEl>
                                        <p:attrNameLst>
                                          <p:attrName>style.visibility</p:attrName>
                                        </p:attrNameLst>
                                      </p:cBhvr>
                                      <p:to>
                                        <p:strVal val="visible"/>
                                      </p:to>
                                    </p:set>
                                    <p:anim calcmode="lin" valueType="num">
                                      <p:cBhvr additive="base">
                                        <p:cTn id="62" dur="500"/>
                                        <p:tgtEl>
                                          <p:spTgt spid="6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12" y="1082799"/>
            <a:ext cx="7886700" cy="994172"/>
          </a:xfrm>
        </p:spPr>
        <p:txBody>
          <a:bodyPr/>
          <a:lstStyle/>
          <a:p>
            <a:r>
              <a:rPr lang="en-GB" b="1" dirty="0">
                <a:solidFill>
                  <a:srgbClr val="7030A0"/>
                </a:solidFill>
                <a:latin typeface="+mn-lt"/>
              </a:rPr>
              <a:t>Other brain issues for children</a:t>
            </a:r>
          </a:p>
        </p:txBody>
      </p:sp>
      <p:sp>
        <p:nvSpPr>
          <p:cNvPr id="3" name="Content Placeholder 2"/>
          <p:cNvSpPr>
            <a:spLocks noGrp="1"/>
          </p:cNvSpPr>
          <p:nvPr>
            <p:ph sz="half" idx="1"/>
          </p:nvPr>
        </p:nvSpPr>
        <p:spPr>
          <a:xfrm>
            <a:off x="377512" y="2224087"/>
            <a:ext cx="3886200" cy="3263504"/>
          </a:xfrm>
        </p:spPr>
        <p:txBody>
          <a:bodyPr/>
          <a:lstStyle/>
          <a:p>
            <a:r>
              <a:rPr lang="en-GB" dirty="0"/>
              <a:t>The amygdala is not fully mature or connected </a:t>
            </a:r>
          </a:p>
          <a:p>
            <a:endParaRPr lang="en-GB" dirty="0"/>
          </a:p>
          <a:p>
            <a:r>
              <a:rPr lang="en-GB" dirty="0"/>
              <a:t>The hippocampus, which controls memory, is not fully developed </a:t>
            </a:r>
          </a:p>
          <a:p>
            <a:endParaRPr lang="en-GB" dirty="0"/>
          </a:p>
          <a:p>
            <a:r>
              <a:rPr lang="en-GB" dirty="0"/>
              <a:t>The neurons related to empathy and compassion are changing</a:t>
            </a:r>
          </a:p>
          <a:p>
            <a:endParaRPr lang="en-GB" dirty="0"/>
          </a:p>
          <a:p>
            <a:endParaRPr lang="en-GB" dirty="0"/>
          </a:p>
        </p:txBody>
      </p:sp>
      <p:sp>
        <p:nvSpPr>
          <p:cNvPr id="4" name="Content Placeholder 3"/>
          <p:cNvSpPr>
            <a:spLocks noGrp="1"/>
          </p:cNvSpPr>
          <p:nvPr>
            <p:ph sz="half" idx="2"/>
          </p:nvPr>
        </p:nvSpPr>
        <p:spPr>
          <a:xfrm>
            <a:off x="4629150" y="2226469"/>
            <a:ext cx="4247614" cy="3263504"/>
          </a:xfrm>
        </p:spPr>
        <p:txBody>
          <a:bodyPr/>
          <a:lstStyle/>
          <a:p>
            <a:r>
              <a:rPr lang="en-GB" dirty="0"/>
              <a:t>A brain chemical called dopamine increases at puberty, which means the brain becomes hyperactive</a:t>
            </a:r>
          </a:p>
          <a:p>
            <a:endParaRPr lang="en-GB" dirty="0"/>
          </a:p>
          <a:p>
            <a:r>
              <a:rPr lang="en-GB" dirty="0"/>
              <a:t>Technology can stimulate the brain and reduce the quality of sleep</a:t>
            </a:r>
          </a:p>
          <a:p>
            <a:endParaRPr lang="en-GB" dirty="0"/>
          </a:p>
          <a:p>
            <a:endParaRPr lang="en-GB" dirty="0"/>
          </a:p>
        </p:txBody>
      </p:sp>
      <p:pic>
        <p:nvPicPr>
          <p:cNvPr id="5" name="Picture 4"/>
          <p:cNvPicPr>
            <a:picLocks noChangeAspect="1"/>
          </p:cNvPicPr>
          <p:nvPr/>
        </p:nvPicPr>
        <p:blipFill>
          <a:blip r:embed="rId3"/>
          <a:stretch>
            <a:fillRect/>
          </a:stretch>
        </p:blipFill>
        <p:spPr>
          <a:xfrm>
            <a:off x="7219415" y="4456845"/>
            <a:ext cx="1485900" cy="1421606"/>
          </a:xfrm>
          <a:prstGeom prst="rect">
            <a:avLst/>
          </a:prstGeom>
          <a:ln w="22225">
            <a:solidFill>
              <a:schemeClr val="tx1"/>
            </a:solidFill>
          </a:ln>
        </p:spPr>
      </p:pic>
    </p:spTree>
    <p:extLst>
      <p:ext uri="{BB962C8B-B14F-4D97-AF65-F5344CB8AC3E}">
        <p14:creationId xmlns:p14="http://schemas.microsoft.com/office/powerpoint/2010/main" val="3431632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817641"/>
          </a:xfrm>
        </p:spPr>
        <p:txBody>
          <a:bodyPr/>
          <a:lstStyle/>
          <a:p>
            <a:r>
              <a:rPr lang="en-GB" b="1" dirty="0">
                <a:solidFill>
                  <a:srgbClr val="7030A0"/>
                </a:solidFill>
                <a:latin typeface="+mn-lt"/>
              </a:rPr>
              <a:t>How we can help</a:t>
            </a:r>
          </a:p>
        </p:txBody>
      </p:sp>
      <p:sp>
        <p:nvSpPr>
          <p:cNvPr id="3" name="Content Placeholder 2"/>
          <p:cNvSpPr>
            <a:spLocks noGrp="1"/>
          </p:cNvSpPr>
          <p:nvPr>
            <p:ph idx="1"/>
          </p:nvPr>
        </p:nvSpPr>
        <p:spPr>
          <a:xfrm>
            <a:off x="628650" y="2125267"/>
            <a:ext cx="8103225" cy="3364706"/>
          </a:xfrm>
        </p:spPr>
        <p:txBody>
          <a:bodyPr>
            <a:normAutofit fontScale="92500"/>
          </a:bodyPr>
          <a:lstStyle/>
          <a:p>
            <a:r>
              <a:rPr lang="en-GB" sz="2400" dirty="0"/>
              <a:t>Help children explore the causes of their anxiety, and identify ways to defuse things</a:t>
            </a:r>
          </a:p>
          <a:p>
            <a:endParaRPr lang="en-GB" sz="2400" dirty="0"/>
          </a:p>
          <a:p>
            <a:r>
              <a:rPr lang="en-GB" sz="2400" dirty="0"/>
              <a:t>Remember that the “flight-fright” response is often irrational </a:t>
            </a:r>
          </a:p>
          <a:p>
            <a:endParaRPr lang="en-GB" sz="2400" dirty="0"/>
          </a:p>
          <a:p>
            <a:r>
              <a:rPr lang="en-GB" sz="2400" dirty="0"/>
              <a:t>Replace stressful mental images with positive ones</a:t>
            </a:r>
          </a:p>
          <a:p>
            <a:endParaRPr lang="en-GB" sz="2400" dirty="0"/>
          </a:p>
          <a:p>
            <a:r>
              <a:rPr lang="en-GB" sz="2400" dirty="0"/>
              <a:t>Challenge unhelpful versions of the “truth” </a:t>
            </a:r>
          </a:p>
          <a:p>
            <a:endParaRPr lang="en-GB" sz="2400" dirty="0"/>
          </a:p>
          <a:p>
            <a:endParaRPr lang="en-GB" sz="2400" dirty="0"/>
          </a:p>
        </p:txBody>
      </p:sp>
    </p:spTree>
    <p:extLst>
      <p:ext uri="{BB962C8B-B14F-4D97-AF65-F5344CB8AC3E}">
        <p14:creationId xmlns:p14="http://schemas.microsoft.com/office/powerpoint/2010/main" val="2517866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normAutofit/>
          </a:bodyPr>
          <a:lstStyle/>
          <a:p>
            <a:pPr eaLnBrk="1" hangingPunct="1"/>
            <a:r>
              <a:rPr lang="en-US" altLang="en-US" sz="2700" dirty="0">
                <a:solidFill>
                  <a:srgbClr val="0070C0"/>
                </a:solidFill>
              </a:rPr>
              <a:t>School-based interventions</a:t>
            </a:r>
          </a:p>
        </p:txBody>
      </p:sp>
      <p:sp>
        <p:nvSpPr>
          <p:cNvPr id="89091" name="Content Placeholder 2"/>
          <p:cNvSpPr>
            <a:spLocks noGrp="1"/>
          </p:cNvSpPr>
          <p:nvPr>
            <p:ph idx="1"/>
          </p:nvPr>
        </p:nvSpPr>
        <p:spPr>
          <a:xfrm>
            <a:off x="1190625" y="2057400"/>
            <a:ext cx="7429500" cy="3371850"/>
          </a:xfrm>
        </p:spPr>
        <p:txBody>
          <a:bodyPr/>
          <a:lstStyle/>
          <a:p>
            <a:pPr marL="285750" indent="-285750">
              <a:spcBef>
                <a:spcPct val="0"/>
              </a:spcBef>
              <a:buFont typeface="Courier New" panose="02070309020205020404" pitchFamily="49" charset="0"/>
              <a:buChar char="o"/>
              <a:defRPr/>
            </a:pPr>
            <a:r>
              <a:rPr lang="en-US" dirty="0"/>
              <a:t>Accommodate late arrivals (temporary)</a:t>
            </a:r>
          </a:p>
          <a:p>
            <a:pPr marL="285750" indent="-285750">
              <a:spcBef>
                <a:spcPct val="0"/>
              </a:spcBef>
              <a:buFont typeface="Courier New" panose="02070309020205020404" pitchFamily="49" charset="0"/>
              <a:buChar char="o"/>
              <a:defRPr/>
            </a:pPr>
            <a:r>
              <a:rPr lang="en-US" dirty="0"/>
              <a:t>Shorter school days to transition children with separation anxiety </a:t>
            </a:r>
          </a:p>
          <a:p>
            <a:pPr marL="285750" indent="-285750">
              <a:spcBef>
                <a:spcPct val="0"/>
              </a:spcBef>
              <a:buFont typeface="Courier New" panose="02070309020205020404" pitchFamily="49" charset="0"/>
              <a:buChar char="o"/>
              <a:defRPr/>
            </a:pPr>
            <a:r>
              <a:rPr lang="en-US" dirty="0"/>
              <a:t>Allow extra time for transitions (temporary)</a:t>
            </a:r>
          </a:p>
          <a:p>
            <a:pPr marL="285750" indent="-285750">
              <a:spcBef>
                <a:spcPct val="0"/>
              </a:spcBef>
              <a:buFont typeface="Courier New" panose="02070309020205020404" pitchFamily="49" charset="0"/>
              <a:buChar char="o"/>
              <a:defRPr/>
            </a:pPr>
            <a:r>
              <a:rPr lang="en-US" dirty="0"/>
              <a:t>Have a “safe” place if child develops increased anxiety or panic attacks-must be time limited (e.g., 5-10 min)</a:t>
            </a:r>
          </a:p>
          <a:p>
            <a:pPr marL="285750" indent="-285750">
              <a:spcBef>
                <a:spcPct val="0"/>
              </a:spcBef>
              <a:buFont typeface="Courier New" panose="02070309020205020404" pitchFamily="49" charset="0"/>
              <a:buChar char="o"/>
              <a:defRPr/>
            </a:pPr>
            <a:r>
              <a:rPr lang="en-US" dirty="0"/>
              <a:t>Have a plan-can include a </a:t>
            </a:r>
            <a:r>
              <a:rPr lang="en-US" u="sng" dirty="0"/>
              <a:t>coping card </a:t>
            </a:r>
            <a:r>
              <a:rPr lang="en-US" dirty="0"/>
              <a:t>that lists reminders about anxiety, coping interventions, thought challenges and exposure reminders</a:t>
            </a:r>
          </a:p>
        </p:txBody>
      </p:sp>
    </p:spTree>
    <p:extLst>
      <p:ext uri="{BB962C8B-B14F-4D97-AF65-F5344CB8AC3E}">
        <p14:creationId xmlns:p14="http://schemas.microsoft.com/office/powerpoint/2010/main" val="690535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7504" y="1301571"/>
            <a:ext cx="7456868" cy="1869743"/>
          </a:xfrm>
          <a:prstGeom prst="rect">
            <a:avLst/>
          </a:prstGeom>
          <a:noFill/>
          <a:ln w="22225">
            <a:solidFill>
              <a:schemeClr val="tx1"/>
            </a:solidFill>
          </a:ln>
        </p:spPr>
        <p:txBody>
          <a:bodyPr wrap="square" rtlCol="0">
            <a:spAutoFit/>
          </a:bodyPr>
          <a:lstStyle/>
          <a:p>
            <a:r>
              <a:rPr lang="en-GB" sz="2100" dirty="0">
                <a:solidFill>
                  <a:prstClr val="black"/>
                </a:solidFill>
              </a:rPr>
              <a:t>Beneath every behaviour is a feeling.  And beneath every feeling is a need.  And when we meet that need rather than focus on the behaviour, we begin to deal with the cause not the symptom.</a:t>
            </a:r>
          </a:p>
          <a:p>
            <a:endParaRPr lang="en-GB" sz="2100" dirty="0">
              <a:solidFill>
                <a:prstClr val="black"/>
              </a:solidFill>
            </a:endParaRPr>
          </a:p>
          <a:p>
            <a:r>
              <a:rPr lang="en-GB" sz="1050" dirty="0">
                <a:solidFill>
                  <a:prstClr val="black"/>
                </a:solidFill>
              </a:rPr>
              <a:t>Ashleigh Warner, psychologist</a:t>
            </a:r>
          </a:p>
        </p:txBody>
      </p:sp>
      <p:pic>
        <p:nvPicPr>
          <p:cNvPr id="4" name="Picture 3"/>
          <p:cNvPicPr>
            <a:picLocks noChangeAspect="1"/>
          </p:cNvPicPr>
          <p:nvPr/>
        </p:nvPicPr>
        <p:blipFill>
          <a:blip r:embed="rId3"/>
          <a:stretch>
            <a:fillRect/>
          </a:stretch>
        </p:blipFill>
        <p:spPr>
          <a:xfrm>
            <a:off x="2540358" y="3146470"/>
            <a:ext cx="3380704" cy="2723882"/>
          </a:xfrm>
          <a:prstGeom prst="rect">
            <a:avLst/>
          </a:prstGeom>
          <a:ln w="25400">
            <a:solidFill>
              <a:schemeClr val="tx1"/>
            </a:solidFill>
          </a:ln>
        </p:spPr>
      </p:pic>
    </p:spTree>
    <p:extLst>
      <p:ext uri="{BB962C8B-B14F-4D97-AF65-F5344CB8AC3E}">
        <p14:creationId xmlns:p14="http://schemas.microsoft.com/office/powerpoint/2010/main" val="1916034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77" y="1029910"/>
            <a:ext cx="7886700" cy="994172"/>
          </a:xfrm>
        </p:spPr>
        <p:txBody>
          <a:bodyPr/>
          <a:lstStyle/>
          <a:p>
            <a:r>
              <a:rPr lang="en-GB" b="1" dirty="0">
                <a:solidFill>
                  <a:srgbClr val="7030A0"/>
                </a:solidFill>
                <a:latin typeface="+mn-lt"/>
              </a:rPr>
              <a:t>The impact of this in real life</a:t>
            </a:r>
          </a:p>
        </p:txBody>
      </p:sp>
      <p:pic>
        <p:nvPicPr>
          <p:cNvPr id="5" name="Picture 4"/>
          <p:cNvPicPr>
            <a:picLocks noChangeAspect="1"/>
          </p:cNvPicPr>
          <p:nvPr/>
        </p:nvPicPr>
        <p:blipFill>
          <a:blip r:embed="rId3"/>
          <a:stretch>
            <a:fillRect/>
          </a:stretch>
        </p:blipFill>
        <p:spPr>
          <a:xfrm>
            <a:off x="5090375" y="3117353"/>
            <a:ext cx="3757570" cy="2639271"/>
          </a:xfrm>
          <a:prstGeom prst="rect">
            <a:avLst/>
          </a:prstGeom>
          <a:ln w="25400">
            <a:solidFill>
              <a:schemeClr val="tx1"/>
            </a:solidFill>
          </a:ln>
        </p:spPr>
      </p:pic>
      <p:sp>
        <p:nvSpPr>
          <p:cNvPr id="9" name="TextBox 8"/>
          <p:cNvSpPr txBox="1"/>
          <p:nvPr/>
        </p:nvSpPr>
        <p:spPr>
          <a:xfrm>
            <a:off x="502276" y="2131363"/>
            <a:ext cx="2385812" cy="507831"/>
          </a:xfrm>
          <a:prstGeom prst="rect">
            <a:avLst/>
          </a:prstGeom>
          <a:noFill/>
        </p:spPr>
        <p:txBody>
          <a:bodyPr wrap="square" rtlCol="0">
            <a:spAutoFit/>
          </a:bodyPr>
          <a:lstStyle/>
          <a:p>
            <a:r>
              <a:rPr lang="en-GB" sz="2700" dirty="0">
                <a:solidFill>
                  <a:prstClr val="black"/>
                </a:solidFill>
              </a:rPr>
              <a:t>You see….</a:t>
            </a:r>
          </a:p>
        </p:txBody>
      </p:sp>
      <p:sp>
        <p:nvSpPr>
          <p:cNvPr id="10" name="TextBox 9"/>
          <p:cNvSpPr txBox="1"/>
          <p:nvPr/>
        </p:nvSpPr>
        <p:spPr>
          <a:xfrm>
            <a:off x="5090374" y="2187504"/>
            <a:ext cx="3424976" cy="461665"/>
          </a:xfrm>
          <a:prstGeom prst="rect">
            <a:avLst/>
          </a:prstGeom>
          <a:noFill/>
        </p:spPr>
        <p:txBody>
          <a:bodyPr wrap="square" rtlCol="0">
            <a:spAutoFit/>
          </a:bodyPr>
          <a:lstStyle/>
          <a:p>
            <a:r>
              <a:rPr lang="en-GB" sz="2400" dirty="0">
                <a:solidFill>
                  <a:prstClr val="black"/>
                </a:solidFill>
              </a:rPr>
              <a:t>The amygdala sees…</a:t>
            </a:r>
          </a:p>
        </p:txBody>
      </p:sp>
      <p:pic>
        <p:nvPicPr>
          <p:cNvPr id="3" name="Picture 2"/>
          <p:cNvPicPr>
            <a:picLocks noChangeAspect="1"/>
          </p:cNvPicPr>
          <p:nvPr/>
        </p:nvPicPr>
        <p:blipFill>
          <a:blip r:embed="rId4"/>
          <a:stretch>
            <a:fillRect/>
          </a:stretch>
        </p:blipFill>
        <p:spPr>
          <a:xfrm>
            <a:off x="569891" y="3117353"/>
            <a:ext cx="3506273" cy="2550156"/>
          </a:xfrm>
          <a:prstGeom prst="rect">
            <a:avLst/>
          </a:prstGeom>
          <a:ln w="22225">
            <a:solidFill>
              <a:schemeClr val="tx1"/>
            </a:solidFill>
          </a:ln>
        </p:spPr>
      </p:pic>
    </p:spTree>
    <p:extLst>
      <p:ext uri="{BB962C8B-B14F-4D97-AF65-F5344CB8AC3E}">
        <p14:creationId xmlns:p14="http://schemas.microsoft.com/office/powerpoint/2010/main" val="110674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p:nvPr/>
        </p:nvSpPr>
        <p:spPr>
          <a:xfrm>
            <a:off x="2843213" y="2349500"/>
            <a:ext cx="3600450" cy="1200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b="1" u="sng">
                <a:solidFill>
                  <a:schemeClr val="dk1"/>
                </a:solidFill>
                <a:latin typeface="Calibri"/>
                <a:ea typeface="Calibri"/>
                <a:cs typeface="Calibri"/>
                <a:sym typeface="Calibri"/>
              </a:rPr>
              <a:t>What can parents do to help?</a:t>
            </a:r>
            <a:endParaRPr/>
          </a:p>
        </p:txBody>
      </p:sp>
      <p:pic>
        <p:nvPicPr>
          <p:cNvPr id="117" name="Google Shape;117;p22"/>
          <p:cNvPicPr preferRelativeResize="0"/>
          <p:nvPr/>
        </p:nvPicPr>
        <p:blipFill rotWithShape="1">
          <a:blip r:embed="rId3">
            <a:alphaModFix/>
          </a:blip>
          <a:srcRect/>
          <a:stretch/>
        </p:blipFill>
        <p:spPr>
          <a:xfrm>
            <a:off x="2700338" y="4983163"/>
            <a:ext cx="1722437" cy="1860550"/>
          </a:xfrm>
          <a:prstGeom prst="rect">
            <a:avLst/>
          </a:prstGeom>
          <a:noFill/>
          <a:ln>
            <a:noFill/>
          </a:ln>
        </p:spPr>
      </p:pic>
      <p:pic>
        <p:nvPicPr>
          <p:cNvPr id="118" name="Google Shape;118;p22"/>
          <p:cNvPicPr preferRelativeResize="0"/>
          <p:nvPr/>
        </p:nvPicPr>
        <p:blipFill rotWithShape="1">
          <a:blip r:embed="rId4">
            <a:alphaModFix/>
          </a:blip>
          <a:srcRect/>
          <a:stretch/>
        </p:blipFill>
        <p:spPr>
          <a:xfrm>
            <a:off x="1127125" y="3005138"/>
            <a:ext cx="1684338" cy="35353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33501"/>
            <a:ext cx="7477125" cy="723900"/>
          </a:xfrm>
        </p:spPr>
        <p:txBody>
          <a:bodyPr>
            <a:normAutofit fontScale="90000"/>
          </a:bodyPr>
          <a:lstStyle/>
          <a:p>
            <a:pPr>
              <a:defRPr/>
            </a:pPr>
            <a:r>
              <a:rPr lang="en-US" sz="2200" dirty="0">
                <a:solidFill>
                  <a:srgbClr val="0070C0"/>
                </a:solidFill>
              </a:rPr>
              <a:t>General guidelines to help children manage anxiety</a:t>
            </a:r>
          </a:p>
        </p:txBody>
      </p:sp>
      <p:sp>
        <p:nvSpPr>
          <p:cNvPr id="3" name="Content Placeholder 2"/>
          <p:cNvSpPr>
            <a:spLocks noGrp="1"/>
          </p:cNvSpPr>
          <p:nvPr>
            <p:ph idx="1"/>
          </p:nvPr>
        </p:nvSpPr>
        <p:spPr>
          <a:xfrm>
            <a:off x="1143000" y="2057400"/>
            <a:ext cx="6515100" cy="3657600"/>
          </a:xfrm>
        </p:spPr>
        <p:txBody>
          <a:bodyPr/>
          <a:lstStyle/>
          <a:p>
            <a:pPr marL="228600" indent="-228600">
              <a:buFont typeface="Courier New" panose="02070309020205020404" pitchFamily="49" charset="0"/>
              <a:buChar char="o"/>
              <a:defRPr/>
            </a:pPr>
            <a:r>
              <a:rPr lang="en-US" sz="1700" dirty="0"/>
              <a:t>Encourage child to </a:t>
            </a:r>
            <a:r>
              <a:rPr lang="en-US" sz="1700" i="1" dirty="0">
                <a:solidFill>
                  <a:srgbClr val="0070C0"/>
                </a:solidFill>
              </a:rPr>
              <a:t>confront fears, problem solve and thought challenge</a:t>
            </a:r>
            <a:r>
              <a:rPr lang="en-US" sz="1700" dirty="0"/>
              <a:t>. Don’t try to remove the stressor to alleviate anxiety</a:t>
            </a:r>
          </a:p>
          <a:p>
            <a:pPr marL="228600" indent="-228600">
              <a:buFont typeface="Courier New" panose="02070309020205020404" pitchFamily="49" charset="0"/>
              <a:buChar char="o"/>
              <a:defRPr/>
            </a:pPr>
            <a:r>
              <a:rPr lang="en-US" sz="1700" i="1" dirty="0">
                <a:solidFill>
                  <a:srgbClr val="0070C0"/>
                </a:solidFill>
              </a:rPr>
              <a:t>Don’t avoid </a:t>
            </a:r>
            <a:r>
              <a:rPr lang="en-US" sz="1700" dirty="0"/>
              <a:t>the things that make your child anxious. Avoidance only makes the anxiety worse </a:t>
            </a:r>
          </a:p>
          <a:p>
            <a:pPr marL="228600" indent="-228600">
              <a:buFont typeface="Courier New" panose="02070309020205020404" pitchFamily="49" charset="0"/>
              <a:buChar char="o"/>
              <a:defRPr/>
            </a:pPr>
            <a:r>
              <a:rPr lang="en-US" sz="1700" dirty="0"/>
              <a:t>Don’t present an overly optimistic view of the world. It is possible that many of the things your child fears could happen (e.g., failing a test, accidents, illnesses). Focus on </a:t>
            </a:r>
            <a:r>
              <a:rPr lang="en-US" sz="1700" i="1" dirty="0">
                <a:solidFill>
                  <a:srgbClr val="0070C0"/>
                </a:solidFill>
              </a:rPr>
              <a:t>managing anxiety </a:t>
            </a:r>
            <a:r>
              <a:rPr lang="en-US" sz="1700" dirty="0"/>
              <a:t>so it doesn’t become a bigger problem. </a:t>
            </a:r>
          </a:p>
          <a:p>
            <a:pPr marL="228600" indent="-228600">
              <a:buFont typeface="Courier New" panose="02070309020205020404" pitchFamily="49" charset="0"/>
              <a:buChar char="o"/>
              <a:defRPr/>
            </a:pPr>
            <a:r>
              <a:rPr lang="en-US" sz="1700" i="1" dirty="0">
                <a:solidFill>
                  <a:srgbClr val="0070C0"/>
                </a:solidFill>
              </a:rPr>
              <a:t>Validate their fears </a:t>
            </a:r>
            <a:r>
              <a:rPr lang="en-US" sz="1700" dirty="0"/>
              <a:t>in a way that isn’t reassuring or dismissive. Show that you understand their experience and help them to move forward to face their fears, problem solve and thought challenge</a:t>
            </a:r>
          </a:p>
        </p:txBody>
      </p:sp>
    </p:spTree>
    <p:extLst>
      <p:ext uri="{BB962C8B-B14F-4D97-AF65-F5344CB8AC3E}">
        <p14:creationId xmlns:p14="http://schemas.microsoft.com/office/powerpoint/2010/main" val="2173776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idx="4294967295"/>
          </p:nvPr>
        </p:nvSpPr>
        <p:spPr>
          <a:xfrm>
            <a:off x="340250" y="21275"/>
            <a:ext cx="8466300" cy="84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Calibri"/>
              <a:buNone/>
            </a:pPr>
            <a:r>
              <a:rPr lang="en-GB"/>
              <a:t>General anxiety management: Practical</a:t>
            </a:r>
            <a:endParaRPr/>
          </a:p>
        </p:txBody>
      </p:sp>
      <p:sp>
        <p:nvSpPr>
          <p:cNvPr id="125" name="Google Shape;125;p23"/>
          <p:cNvSpPr/>
          <p:nvPr/>
        </p:nvSpPr>
        <p:spPr>
          <a:xfrm>
            <a:off x="340258" y="868600"/>
            <a:ext cx="8256000" cy="57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en-GB" sz="2800" b="1">
                <a:solidFill>
                  <a:schemeClr val="dk1"/>
                </a:solidFill>
                <a:latin typeface="Calibri"/>
                <a:ea typeface="Calibri"/>
                <a:cs typeface="Calibri"/>
                <a:sym typeface="Calibri"/>
              </a:rPr>
              <a:t>These can help with anxiety in the moment but, if practiced regularly can help give a calmer “baseline”</a:t>
            </a:r>
            <a:endParaRPr sz="2800" b="1">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en-GB" sz="2800">
                <a:solidFill>
                  <a:schemeClr val="dk1"/>
                </a:solidFill>
                <a:latin typeface="Calibri"/>
                <a:ea typeface="Calibri"/>
                <a:cs typeface="Calibri"/>
                <a:sym typeface="Calibri"/>
              </a:rPr>
              <a:t>Grounding techniques:</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5 senses game (5 things you can hear; see; smell etc)</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Body scan (apps to support e.g. Headspace)</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en-GB" sz="2800">
                <a:solidFill>
                  <a:schemeClr val="dk1"/>
                </a:solidFill>
                <a:latin typeface="Calibri"/>
                <a:ea typeface="Calibri"/>
                <a:cs typeface="Calibri"/>
                <a:sym typeface="Calibri"/>
              </a:rPr>
              <a:t>Breathing exercises:</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5 finger breathing</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Breath in for 5 out for 6</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126" name="Google Shape;126;p23" descr="Image result for finger breathing"/>
          <p:cNvPicPr preferRelativeResize="0"/>
          <p:nvPr/>
        </p:nvPicPr>
        <p:blipFill rotWithShape="1">
          <a:blip r:embed="rId3">
            <a:alphaModFix/>
          </a:blip>
          <a:srcRect/>
          <a:stretch/>
        </p:blipFill>
        <p:spPr>
          <a:xfrm>
            <a:off x="6336350" y="4394800"/>
            <a:ext cx="2259900" cy="2259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idx="4294967295"/>
          </p:nvPr>
        </p:nvSpPr>
        <p:spPr>
          <a:xfrm>
            <a:off x="340250" y="21275"/>
            <a:ext cx="8466300" cy="84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Calibri"/>
              <a:buNone/>
            </a:pPr>
            <a:r>
              <a:rPr lang="en-GB"/>
              <a:t>General anxiety management: Practical</a:t>
            </a:r>
            <a:endParaRPr/>
          </a:p>
        </p:txBody>
      </p:sp>
      <p:sp>
        <p:nvSpPr>
          <p:cNvPr id="133" name="Google Shape;133;p24"/>
          <p:cNvSpPr/>
          <p:nvPr/>
        </p:nvSpPr>
        <p:spPr>
          <a:xfrm>
            <a:off x="340258" y="868600"/>
            <a:ext cx="8256000" cy="57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en-GB" sz="3000">
                <a:solidFill>
                  <a:schemeClr val="dk1"/>
                </a:solidFill>
                <a:latin typeface="Calibri"/>
                <a:ea typeface="Calibri"/>
                <a:cs typeface="Calibri"/>
                <a:sym typeface="Calibri"/>
              </a:rPr>
              <a:t>Physical:</a:t>
            </a:r>
            <a:endParaRPr sz="3000">
              <a:solidFill>
                <a:schemeClr val="dk1"/>
              </a:solidFill>
              <a:latin typeface="Calibri"/>
              <a:ea typeface="Calibri"/>
              <a:cs typeface="Calibri"/>
              <a:sym typeface="Calibri"/>
            </a:endParaRPr>
          </a:p>
          <a:p>
            <a:pPr marL="0" lvl="0" indent="0" algn="l" rtl="0">
              <a:spcBef>
                <a:spcPts val="0"/>
              </a:spcBef>
              <a:spcAft>
                <a:spcPts val="0"/>
              </a:spcAft>
              <a:buNone/>
            </a:pPr>
            <a:endParaRPr sz="3300" b="1">
              <a:solidFill>
                <a:schemeClr val="dk1"/>
              </a:solidFill>
              <a:latin typeface="Calibri"/>
              <a:ea typeface="Calibri"/>
              <a:cs typeface="Calibri"/>
              <a:sym typeface="Calibri"/>
            </a:endParaRPr>
          </a:p>
          <a:p>
            <a:pPr marL="342900" lvl="0" indent="-406400" algn="l" rtl="0">
              <a:spcBef>
                <a:spcPts val="0"/>
              </a:spcBef>
              <a:spcAft>
                <a:spcPts val="0"/>
              </a:spcAft>
              <a:buClr>
                <a:schemeClr val="dk1"/>
              </a:buClr>
              <a:buSzPts val="2800"/>
              <a:buChar char="•"/>
            </a:pPr>
            <a:r>
              <a:rPr lang="en-GB" sz="2800">
                <a:solidFill>
                  <a:schemeClr val="dk1"/>
                </a:solidFill>
                <a:latin typeface="Calibri"/>
                <a:ea typeface="Calibri"/>
                <a:cs typeface="Calibri"/>
                <a:sym typeface="Calibri"/>
              </a:rPr>
              <a:t>Running around the garden/outside space  5 times</a:t>
            </a:r>
            <a:endParaRPr sz="2400">
              <a:solidFill>
                <a:schemeClr val="dk1"/>
              </a:solidFill>
            </a:endParaRPr>
          </a:p>
          <a:p>
            <a:pPr marL="342900" lvl="0" indent="-228600" algn="l" rtl="0">
              <a:spcBef>
                <a:spcPts val="0"/>
              </a:spcBef>
              <a:spcAft>
                <a:spcPts val="0"/>
              </a:spcAft>
              <a:buClr>
                <a:schemeClr val="dk1"/>
              </a:buClr>
              <a:buSzPts val="1800"/>
              <a:buFont typeface="Arial"/>
              <a:buNone/>
            </a:pPr>
            <a:endParaRPr sz="2800">
              <a:solidFill>
                <a:schemeClr val="dk1"/>
              </a:solidFill>
              <a:latin typeface="Calibri"/>
              <a:ea typeface="Calibri"/>
              <a:cs typeface="Calibri"/>
              <a:sym typeface="Calibri"/>
            </a:endParaRPr>
          </a:p>
          <a:p>
            <a:pPr marL="342900" lvl="0" indent="-406400" algn="l" rtl="0">
              <a:spcBef>
                <a:spcPts val="0"/>
              </a:spcBef>
              <a:spcAft>
                <a:spcPts val="0"/>
              </a:spcAft>
              <a:buClr>
                <a:schemeClr val="dk1"/>
              </a:buClr>
              <a:buSzPts val="2800"/>
              <a:buChar char="•"/>
            </a:pPr>
            <a:r>
              <a:rPr lang="en-GB" sz="2800">
                <a:solidFill>
                  <a:schemeClr val="dk1"/>
                </a:solidFill>
                <a:latin typeface="Calibri"/>
                <a:ea typeface="Calibri"/>
                <a:cs typeface="Calibri"/>
                <a:sym typeface="Calibri"/>
              </a:rPr>
              <a:t>Doing 50 jumping jacks	</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800">
              <a:solidFill>
                <a:schemeClr val="dk1"/>
              </a:solidFill>
              <a:latin typeface="Calibri"/>
              <a:ea typeface="Calibri"/>
              <a:cs typeface="Calibri"/>
              <a:sym typeface="Calibri"/>
            </a:endParaRPr>
          </a:p>
          <a:p>
            <a:pPr marL="342900" lvl="0" indent="-4064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Yoga/stretching (cosmic kids yoga)</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800">
              <a:solidFill>
                <a:schemeClr val="dk1"/>
              </a:solidFill>
              <a:latin typeface="Calibri"/>
              <a:ea typeface="Calibri"/>
              <a:cs typeface="Calibri"/>
              <a:sym typeface="Calibri"/>
            </a:endParaRPr>
          </a:p>
          <a:p>
            <a:pPr marL="342900" lvl="0" indent="-4064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Progressive muscle relaxation</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31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p:nvPr/>
        </p:nvSpPr>
        <p:spPr>
          <a:xfrm>
            <a:off x="469996" y="0"/>
            <a:ext cx="76122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400" b="1">
                <a:solidFill>
                  <a:schemeClr val="dk1"/>
                </a:solidFill>
                <a:latin typeface="Calibri"/>
                <a:ea typeface="Calibri"/>
                <a:cs typeface="Calibri"/>
                <a:sym typeface="Calibri"/>
              </a:rPr>
              <a:t>Calm Box: create together</a:t>
            </a:r>
            <a:endParaRPr sz="4400" b="1">
              <a:solidFill>
                <a:schemeClr val="dk1"/>
              </a:solidFill>
              <a:latin typeface="Calibri"/>
              <a:ea typeface="Calibri"/>
              <a:cs typeface="Calibri"/>
              <a:sym typeface="Calibri"/>
            </a:endParaRPr>
          </a:p>
        </p:txBody>
      </p:sp>
      <p:pic>
        <p:nvPicPr>
          <p:cNvPr id="140" name="Google Shape;140;p25" descr="Image result for calm box"/>
          <p:cNvPicPr preferRelativeResize="0"/>
          <p:nvPr/>
        </p:nvPicPr>
        <p:blipFill rotWithShape="1">
          <a:blip r:embed="rId3">
            <a:alphaModFix/>
          </a:blip>
          <a:srcRect l="14441" t="23269" r="51521" b="45251"/>
          <a:stretch/>
        </p:blipFill>
        <p:spPr>
          <a:xfrm>
            <a:off x="3131263" y="4140200"/>
            <a:ext cx="2938623" cy="2717800"/>
          </a:xfrm>
          <a:prstGeom prst="rect">
            <a:avLst/>
          </a:prstGeom>
          <a:noFill/>
          <a:ln>
            <a:noFill/>
          </a:ln>
        </p:spPr>
      </p:pic>
      <p:sp>
        <p:nvSpPr>
          <p:cNvPr id="141" name="Google Shape;141;p25"/>
          <p:cNvSpPr/>
          <p:nvPr/>
        </p:nvSpPr>
        <p:spPr>
          <a:xfrm>
            <a:off x="469989" y="1073148"/>
            <a:ext cx="1571625" cy="857250"/>
          </a:xfrm>
          <a:prstGeom prst="roundRect">
            <a:avLst>
              <a:gd name="adj" fmla="val 16667"/>
            </a:avLst>
          </a:prstGeom>
          <a:solidFill>
            <a:srgbClr val="B2A0C7"/>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Stretch like a cat</a:t>
            </a:r>
            <a:endParaRPr sz="1800">
              <a:solidFill>
                <a:schemeClr val="dk1"/>
              </a:solidFill>
              <a:latin typeface="Calibri"/>
              <a:ea typeface="Calibri"/>
              <a:cs typeface="Calibri"/>
              <a:sym typeface="Calibri"/>
            </a:endParaRPr>
          </a:p>
        </p:txBody>
      </p:sp>
      <p:sp>
        <p:nvSpPr>
          <p:cNvPr id="142" name="Google Shape;142;p25"/>
          <p:cNvSpPr/>
          <p:nvPr/>
        </p:nvSpPr>
        <p:spPr>
          <a:xfrm>
            <a:off x="875147" y="3671614"/>
            <a:ext cx="1571625" cy="857250"/>
          </a:xfrm>
          <a:prstGeom prst="roundRect">
            <a:avLst>
              <a:gd name="adj" fmla="val 16667"/>
            </a:avLst>
          </a:prstGeom>
          <a:solidFill>
            <a:srgbClr val="FFFF9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Listen to a relaxation audio for 5 minutes</a:t>
            </a:r>
            <a:endParaRPr sz="1800">
              <a:solidFill>
                <a:schemeClr val="dk1"/>
              </a:solidFill>
              <a:latin typeface="Calibri"/>
              <a:ea typeface="Calibri"/>
              <a:cs typeface="Calibri"/>
              <a:sym typeface="Calibri"/>
            </a:endParaRPr>
          </a:p>
        </p:txBody>
      </p:sp>
      <p:sp>
        <p:nvSpPr>
          <p:cNvPr id="143" name="Google Shape;143;p25"/>
          <p:cNvSpPr/>
          <p:nvPr/>
        </p:nvSpPr>
        <p:spPr>
          <a:xfrm>
            <a:off x="6762750" y="1444171"/>
            <a:ext cx="1571625" cy="857250"/>
          </a:xfrm>
          <a:prstGeom prst="roundRect">
            <a:avLst>
              <a:gd name="adj" fmla="val 16667"/>
            </a:avLst>
          </a:prstGeom>
          <a:solidFill>
            <a:srgbClr val="538CD5"/>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Take five deep breaths. </a:t>
            </a:r>
            <a:endParaRPr sz="1800">
              <a:solidFill>
                <a:schemeClr val="dk1"/>
              </a:solidFill>
              <a:latin typeface="Calibri"/>
              <a:ea typeface="Calibri"/>
              <a:cs typeface="Calibri"/>
              <a:sym typeface="Calibri"/>
            </a:endParaRPr>
          </a:p>
        </p:txBody>
      </p:sp>
      <p:sp>
        <p:nvSpPr>
          <p:cNvPr id="144" name="Google Shape;144;p25"/>
          <p:cNvSpPr/>
          <p:nvPr/>
        </p:nvSpPr>
        <p:spPr>
          <a:xfrm>
            <a:off x="6762750" y="3191420"/>
            <a:ext cx="1571625" cy="857250"/>
          </a:xfrm>
          <a:prstGeom prst="roundRect">
            <a:avLst>
              <a:gd name="adj" fmla="val 16667"/>
            </a:avLst>
          </a:prstGeom>
          <a:solidFill>
            <a:srgbClr val="B2A0C7"/>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Play with fidget toy for five minutes</a:t>
            </a:r>
            <a:endParaRPr sz="1800">
              <a:solidFill>
                <a:schemeClr val="dk1"/>
              </a:solidFill>
              <a:latin typeface="Calibri"/>
              <a:ea typeface="Calibri"/>
              <a:cs typeface="Calibri"/>
              <a:sym typeface="Calibri"/>
            </a:endParaRPr>
          </a:p>
        </p:txBody>
      </p:sp>
      <p:sp>
        <p:nvSpPr>
          <p:cNvPr id="145" name="Google Shape;145;p25"/>
          <p:cNvSpPr/>
          <p:nvPr/>
        </p:nvSpPr>
        <p:spPr>
          <a:xfrm>
            <a:off x="1237394" y="2334170"/>
            <a:ext cx="1571625" cy="857250"/>
          </a:xfrm>
          <a:prstGeom prst="roundRect">
            <a:avLst>
              <a:gd name="adj" fmla="val 16667"/>
            </a:avLst>
          </a:prstGeom>
          <a:solidFill>
            <a:srgbClr val="538CD5"/>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Sort wooden blocks into colours</a:t>
            </a:r>
            <a:endParaRPr sz="1800">
              <a:solidFill>
                <a:schemeClr val="dk1"/>
              </a:solidFill>
              <a:latin typeface="Calibri"/>
              <a:ea typeface="Calibri"/>
              <a:cs typeface="Calibri"/>
              <a:sym typeface="Calibri"/>
            </a:endParaRPr>
          </a:p>
        </p:txBody>
      </p:sp>
      <p:sp>
        <p:nvSpPr>
          <p:cNvPr id="146" name="Google Shape;146;p25"/>
          <p:cNvSpPr/>
          <p:nvPr/>
        </p:nvSpPr>
        <p:spPr>
          <a:xfrm>
            <a:off x="6762750" y="4819104"/>
            <a:ext cx="2057399" cy="1533525"/>
          </a:xfrm>
          <a:prstGeom prst="roundRect">
            <a:avLst>
              <a:gd name="adj" fmla="val 16667"/>
            </a:avLst>
          </a:prstGeom>
          <a:solidFill>
            <a:srgbClr val="FFFF9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Calibri"/>
                <a:ea typeface="Calibri"/>
                <a:cs typeface="Calibri"/>
                <a:sym typeface="Calibri"/>
              </a:rPr>
              <a:t>Mould aroma dough in your hands. Smell it. Make something out of it and put it back. Smell your hands to remind yourself what you did</a:t>
            </a:r>
            <a:endParaRPr sz="1400">
              <a:solidFill>
                <a:schemeClr val="dk1"/>
              </a:solidFill>
              <a:latin typeface="Calibri"/>
              <a:ea typeface="Calibri"/>
              <a:cs typeface="Calibri"/>
              <a:sym typeface="Calibri"/>
            </a:endParaRPr>
          </a:p>
        </p:txBody>
      </p:sp>
      <p:sp>
        <p:nvSpPr>
          <p:cNvPr id="147" name="Google Shape;147;p25"/>
          <p:cNvSpPr/>
          <p:nvPr/>
        </p:nvSpPr>
        <p:spPr>
          <a:xfrm>
            <a:off x="388223" y="5009058"/>
            <a:ext cx="2231151" cy="1486446"/>
          </a:xfrm>
          <a:prstGeom prst="roundRect">
            <a:avLst>
              <a:gd name="adj" fmla="val 16667"/>
            </a:avLst>
          </a:prstGeom>
          <a:solidFill>
            <a:srgbClr val="538CD5"/>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Make a pizza. The key adult draws a circle on the child’s back and uses different touches to represent pizza toppings of the child’s choice</a:t>
            </a:r>
            <a:endParaRPr sz="1400">
              <a:solidFill>
                <a:schemeClr val="dk1"/>
              </a:solidFill>
              <a:latin typeface="Calibri"/>
              <a:ea typeface="Calibri"/>
              <a:cs typeface="Calibri"/>
              <a:sym typeface="Calibri"/>
            </a:endParaRPr>
          </a:p>
        </p:txBody>
      </p:sp>
      <p:sp>
        <p:nvSpPr>
          <p:cNvPr id="148" name="Google Shape;148;p25"/>
          <p:cNvSpPr/>
          <p:nvPr/>
        </p:nvSpPr>
        <p:spPr>
          <a:xfrm>
            <a:off x="3807183" y="2567036"/>
            <a:ext cx="1721565" cy="1004068"/>
          </a:xfrm>
          <a:prstGeom prst="roundRect">
            <a:avLst>
              <a:gd name="adj" fmla="val 16667"/>
            </a:avLst>
          </a:prstGeom>
          <a:solidFill>
            <a:srgbClr val="B2A0C7"/>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Colour a pattern in a colouring book</a:t>
            </a:r>
            <a:endParaRPr sz="1800">
              <a:solidFill>
                <a:schemeClr val="dk1"/>
              </a:solidFill>
              <a:latin typeface="Calibri"/>
              <a:ea typeface="Calibri"/>
              <a:cs typeface="Calibri"/>
              <a:sym typeface="Calibri"/>
            </a:endParaRPr>
          </a:p>
        </p:txBody>
      </p:sp>
      <p:sp>
        <p:nvSpPr>
          <p:cNvPr id="149" name="Google Shape;149;p25"/>
          <p:cNvSpPr/>
          <p:nvPr/>
        </p:nvSpPr>
        <p:spPr>
          <a:xfrm>
            <a:off x="3779143" y="880338"/>
            <a:ext cx="1777644" cy="1134020"/>
          </a:xfrm>
          <a:prstGeom prst="roundRect">
            <a:avLst>
              <a:gd name="adj" fmla="val 16667"/>
            </a:avLst>
          </a:prstGeom>
          <a:solidFill>
            <a:srgbClr val="FFFF9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Go and get a drink of water and drink it slowly</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457200" y="274638"/>
            <a:ext cx="8229600" cy="1143000"/>
          </a:xfrm>
        </p:spPr>
        <p:txBody>
          <a:bodyPr spcFirstLastPara="1" wrap="square" lIns="91425" tIns="45700" rIns="91425" bIns="45700" anchor="ctr" anchorCtr="0">
            <a:normAutofit/>
          </a:bodyPr>
          <a:lstStyle/>
          <a:p>
            <a:pPr marL="0" lvl="0" indent="0" rtl="0">
              <a:spcBef>
                <a:spcPts val="0"/>
              </a:spcBef>
              <a:spcAft>
                <a:spcPts val="0"/>
              </a:spcAft>
              <a:buClr>
                <a:srgbClr val="47434F"/>
              </a:buClr>
              <a:buSzPts val="3600"/>
              <a:buNone/>
            </a:pPr>
            <a:r>
              <a:rPr lang="en-GB" b="1"/>
              <a:t>Understanding Anxiety</a:t>
            </a:r>
            <a:endParaRPr lang="en-GB"/>
          </a:p>
        </p:txBody>
      </p:sp>
      <p:sp>
        <p:nvSpPr>
          <p:cNvPr id="72" name="Google Shape;72;p16"/>
          <p:cNvSpPr txBox="1">
            <a:spLocks noGrp="1"/>
          </p:cNvSpPr>
          <p:nvPr>
            <p:ph sz="half" idx="1"/>
          </p:nvPr>
        </p:nvSpPr>
        <p:spPr>
          <a:xfrm>
            <a:off x="628650" y="1825625"/>
            <a:ext cx="3886200" cy="4351338"/>
          </a:xfrm>
        </p:spPr>
        <p:txBody>
          <a:bodyPr spcFirstLastPara="1" wrap="square" lIns="91425" tIns="45700" rIns="91425" bIns="45700" anchor="t" anchorCtr="0">
            <a:normAutofit/>
          </a:bodyPr>
          <a:lstStyle/>
          <a:p>
            <a:pPr marL="342900" lvl="0" indent="-342900" rtl="0">
              <a:lnSpc>
                <a:spcPct val="90000"/>
              </a:lnSpc>
              <a:spcBef>
                <a:spcPts val="0"/>
              </a:spcBef>
              <a:spcAft>
                <a:spcPts val="0"/>
              </a:spcAft>
              <a:buClr>
                <a:schemeClr val="dk1"/>
              </a:buClr>
              <a:buSzPts val="1850"/>
              <a:buChar char="•"/>
            </a:pPr>
            <a:r>
              <a:rPr lang="en-GB" sz="1500"/>
              <a:t>All humans experience fears at different points in their lives. This is a normal part of development.</a:t>
            </a:r>
          </a:p>
          <a:p>
            <a:pPr marL="342900" lvl="0" indent="-342900" rtl="0">
              <a:lnSpc>
                <a:spcPct val="90000"/>
              </a:lnSpc>
              <a:spcBef>
                <a:spcPts val="370"/>
              </a:spcBef>
              <a:spcAft>
                <a:spcPts val="0"/>
              </a:spcAft>
              <a:buClr>
                <a:schemeClr val="dk1"/>
              </a:buClr>
              <a:buSzPts val="1850"/>
              <a:buChar char="•"/>
            </a:pPr>
            <a:r>
              <a:rPr lang="en-GB" sz="1500"/>
              <a:t>Anxiety is an expected, normal and transient response to stress; it maybe a necessary cue for adaptation and coping.</a:t>
            </a:r>
          </a:p>
          <a:p>
            <a:pPr marL="342900" lvl="0" indent="-342900" rtl="0">
              <a:lnSpc>
                <a:spcPct val="90000"/>
              </a:lnSpc>
              <a:spcBef>
                <a:spcPts val="370"/>
              </a:spcBef>
              <a:spcAft>
                <a:spcPts val="0"/>
              </a:spcAft>
              <a:buClr>
                <a:schemeClr val="dk1"/>
              </a:buClr>
              <a:buSzPts val="1850"/>
              <a:buChar char="•"/>
            </a:pPr>
            <a:r>
              <a:rPr lang="en-GB" sz="1500"/>
              <a:t>Anxiety can be mild and short lived or pervasive and intense, causing a great deal of distress and placing very real restrictions on life.</a:t>
            </a:r>
          </a:p>
          <a:p>
            <a:pPr marL="342900" lvl="0" indent="-342900" rtl="0">
              <a:lnSpc>
                <a:spcPct val="90000"/>
              </a:lnSpc>
              <a:spcBef>
                <a:spcPts val="370"/>
              </a:spcBef>
              <a:spcAft>
                <a:spcPts val="0"/>
              </a:spcAft>
              <a:buClr>
                <a:schemeClr val="dk1"/>
              </a:buClr>
              <a:buSzPts val="1850"/>
              <a:buChar char="•"/>
            </a:pPr>
            <a:r>
              <a:rPr lang="en-GB" sz="1500"/>
              <a:t>A moderate amount of anxiety helps us to do well. Too much or too little anxiety keeps our performance lower. </a:t>
            </a:r>
          </a:p>
          <a:p>
            <a:pPr marL="342900" lvl="0" indent="-342900" rtl="0">
              <a:lnSpc>
                <a:spcPct val="90000"/>
              </a:lnSpc>
              <a:spcBef>
                <a:spcPts val="370"/>
              </a:spcBef>
              <a:spcAft>
                <a:spcPts val="0"/>
              </a:spcAft>
              <a:buClr>
                <a:schemeClr val="dk1"/>
              </a:buClr>
              <a:buSzPts val="1850"/>
              <a:buChar char="•"/>
            </a:pPr>
            <a:r>
              <a:rPr lang="en-GB" sz="1500"/>
              <a:t>Anxiety is part of our body’s </a:t>
            </a:r>
            <a:r>
              <a:rPr lang="en-GB" sz="1500" b="1"/>
              <a:t>fight/ flight/ freeze response </a:t>
            </a:r>
            <a:r>
              <a:rPr lang="en-GB" sz="1500"/>
              <a:t>to danger.</a:t>
            </a:r>
          </a:p>
          <a:p>
            <a:pPr marL="0" lvl="0" indent="0" rtl="0">
              <a:lnSpc>
                <a:spcPct val="90000"/>
              </a:lnSpc>
              <a:spcBef>
                <a:spcPts val="444"/>
              </a:spcBef>
              <a:spcAft>
                <a:spcPts val="0"/>
              </a:spcAft>
              <a:buClr>
                <a:schemeClr val="dk1"/>
              </a:buClr>
              <a:buSzPts val="2220"/>
              <a:buNone/>
            </a:pPr>
            <a:endParaRPr lang="en-GB" sz="1500"/>
          </a:p>
        </p:txBody>
      </p:sp>
      <p:pic>
        <p:nvPicPr>
          <p:cNvPr id="73" name="Google Shape;73;p16" descr="Image result for fight flight freeze response illustration"/>
          <p:cNvPicPr preferRelativeResize="0"/>
          <p:nvPr/>
        </p:nvPicPr>
        <p:blipFill rotWithShape="1">
          <a:blip r:embed="rId3"/>
          <a:stretch/>
        </p:blipFill>
        <p:spPr>
          <a:xfrm>
            <a:off x="4629150" y="3102610"/>
            <a:ext cx="3886200" cy="17973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500"/>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10;&#10;Description automatically generated">
            <a:extLst>
              <a:ext uri="{FF2B5EF4-FFF2-40B4-BE49-F238E27FC236}">
                <a16:creationId xmlns:a16="http://schemas.microsoft.com/office/drawing/2014/main" id="{6716C6DA-AE1E-C2CE-999D-E74FE216E377}"/>
              </a:ext>
            </a:extLst>
          </p:cNvPr>
          <p:cNvPicPr>
            <a:picLocks noChangeAspect="1"/>
          </p:cNvPicPr>
          <p:nvPr/>
        </p:nvPicPr>
        <p:blipFill>
          <a:blip r:embed="rId2"/>
          <a:stretch>
            <a:fillRect/>
          </a:stretch>
        </p:blipFill>
        <p:spPr>
          <a:xfrm>
            <a:off x="876511" y="1410550"/>
            <a:ext cx="7012083" cy="3910600"/>
          </a:xfrm>
          <a:prstGeom prst="rect">
            <a:avLst/>
          </a:prstGeom>
        </p:spPr>
      </p:pic>
    </p:spTree>
    <p:extLst>
      <p:ext uri="{BB962C8B-B14F-4D97-AF65-F5344CB8AC3E}">
        <p14:creationId xmlns:p14="http://schemas.microsoft.com/office/powerpoint/2010/main" val="3283244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E52DEB-92E2-AF99-3085-5944A1EE63AF}"/>
              </a:ext>
            </a:extLst>
          </p:cNvPr>
          <p:cNvSpPr>
            <a:spLocks noGrp="1"/>
          </p:cNvSpPr>
          <p:nvPr>
            <p:ph type="title"/>
          </p:nvPr>
        </p:nvSpPr>
        <p:spPr>
          <a:xfrm>
            <a:off x="1143000" y="635001"/>
            <a:ext cx="7477125" cy="850635"/>
          </a:xfrm>
        </p:spPr>
        <p:txBody>
          <a:bodyPr/>
          <a:lstStyle/>
          <a:p>
            <a:r>
              <a:rPr lang="en-US" dirty="0">
                <a:latin typeface="Lucida Sans"/>
              </a:rPr>
              <a:t>APPS</a:t>
            </a:r>
            <a:endParaRPr lang="en-US" dirty="0"/>
          </a:p>
        </p:txBody>
      </p:sp>
      <p:graphicFrame>
        <p:nvGraphicFramePr>
          <p:cNvPr id="5" name="TextBox 2">
            <a:extLst>
              <a:ext uri="{FF2B5EF4-FFF2-40B4-BE49-F238E27FC236}">
                <a16:creationId xmlns:a16="http://schemas.microsoft.com/office/drawing/2014/main" id="{C5D23991-1EFF-A798-46B3-80595FD18F64}"/>
              </a:ext>
            </a:extLst>
          </p:cNvPr>
          <p:cNvGraphicFramePr/>
          <p:nvPr>
            <p:extLst>
              <p:ext uri="{D42A27DB-BD31-4B8C-83A1-F6EECF244321}">
                <p14:modId xmlns:p14="http://schemas.microsoft.com/office/powerpoint/2010/main" val="1012146122"/>
              </p:ext>
            </p:extLst>
          </p:nvPr>
        </p:nvGraphicFramePr>
        <p:xfrm>
          <a:off x="1190625" y="1778000"/>
          <a:ext cx="7429500"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9247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AAAC37-763B-4C3C-B157-C25607F823B0}"/>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1096015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p:nvPr/>
        </p:nvSpPr>
        <p:spPr>
          <a:xfrm>
            <a:off x="2843213" y="2349500"/>
            <a:ext cx="36006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b="1" u="sng">
                <a:solidFill>
                  <a:schemeClr val="dk1"/>
                </a:solidFill>
                <a:latin typeface="Calibri"/>
                <a:ea typeface="Calibri"/>
                <a:cs typeface="Calibri"/>
                <a:sym typeface="Calibri"/>
              </a:rPr>
              <a:t>Thought-based strategies</a:t>
            </a:r>
            <a:endParaRPr/>
          </a:p>
        </p:txBody>
      </p:sp>
      <p:pic>
        <p:nvPicPr>
          <p:cNvPr id="156" name="Google Shape;156;p26"/>
          <p:cNvPicPr preferRelativeResize="0"/>
          <p:nvPr/>
        </p:nvPicPr>
        <p:blipFill rotWithShape="1">
          <a:blip r:embed="rId3">
            <a:alphaModFix/>
          </a:blip>
          <a:srcRect/>
          <a:stretch/>
        </p:blipFill>
        <p:spPr>
          <a:xfrm>
            <a:off x="2700338" y="4983163"/>
            <a:ext cx="1722437" cy="1860550"/>
          </a:xfrm>
          <a:prstGeom prst="rect">
            <a:avLst/>
          </a:prstGeom>
          <a:noFill/>
          <a:ln>
            <a:noFill/>
          </a:ln>
        </p:spPr>
      </p:pic>
      <p:pic>
        <p:nvPicPr>
          <p:cNvPr id="157" name="Google Shape;157;p26"/>
          <p:cNvPicPr preferRelativeResize="0"/>
          <p:nvPr/>
        </p:nvPicPr>
        <p:blipFill rotWithShape="1">
          <a:blip r:embed="rId4">
            <a:alphaModFix/>
          </a:blip>
          <a:srcRect/>
          <a:stretch/>
        </p:blipFill>
        <p:spPr>
          <a:xfrm>
            <a:off x="1127125" y="3005138"/>
            <a:ext cx="1684338" cy="35353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z="2700" dirty="0">
                <a:solidFill>
                  <a:srgbClr val="0070C0"/>
                </a:solidFill>
              </a:rPr>
              <a:t>Cognitive-behavioral model of anxiety</a:t>
            </a:r>
          </a:p>
        </p:txBody>
      </p:sp>
      <p:sp>
        <p:nvSpPr>
          <p:cNvPr id="49155" name="Content Placeholder 2"/>
          <p:cNvSpPr>
            <a:spLocks noGrp="1"/>
          </p:cNvSpPr>
          <p:nvPr>
            <p:ph idx="1"/>
          </p:nvPr>
        </p:nvSpPr>
        <p:spPr>
          <a:xfrm>
            <a:off x="952500" y="2057400"/>
            <a:ext cx="7667625" cy="3371850"/>
          </a:xfrm>
        </p:spPr>
        <p:txBody>
          <a:bodyPr/>
          <a:lstStyle/>
          <a:p>
            <a:pPr algn="ctr" eaLnBrk="1" hangingPunct="1">
              <a:spcBef>
                <a:spcPct val="0"/>
              </a:spcBef>
              <a:buFontTx/>
              <a:buNone/>
            </a:pPr>
            <a:r>
              <a:rPr lang="en-US" altLang="en-US" dirty="0">
                <a:solidFill>
                  <a:schemeClr val="tx1"/>
                </a:solidFill>
              </a:rPr>
              <a:t>Physical feelings/emotions</a:t>
            </a:r>
          </a:p>
          <a:p>
            <a:pPr algn="ctr" eaLnBrk="1" hangingPunct="1">
              <a:spcBef>
                <a:spcPct val="0"/>
              </a:spcBef>
              <a:buFontTx/>
              <a:buNone/>
            </a:pPr>
            <a:r>
              <a:rPr lang="en-US" altLang="en-US" sz="1500" dirty="0"/>
              <a:t>e.g., anxiety, tummy ache, headache, racing heart</a:t>
            </a:r>
          </a:p>
          <a:p>
            <a:pPr algn="ctr" eaLnBrk="1" hangingPunct="1">
              <a:spcBef>
                <a:spcPct val="0"/>
              </a:spcBef>
              <a:buFontTx/>
              <a:buNone/>
            </a:pPr>
            <a:endParaRPr lang="en-US" altLang="en-US" sz="1500" dirty="0"/>
          </a:p>
          <a:p>
            <a:pPr algn="ctr" eaLnBrk="1" hangingPunct="1">
              <a:spcBef>
                <a:spcPct val="0"/>
              </a:spcBef>
              <a:buFontTx/>
              <a:buNone/>
            </a:pPr>
            <a:endParaRPr lang="en-US" altLang="en-US" sz="1500" dirty="0"/>
          </a:p>
          <a:p>
            <a:pPr algn="ctr" eaLnBrk="1" hangingPunct="1">
              <a:spcBef>
                <a:spcPct val="0"/>
              </a:spcBef>
              <a:buFontTx/>
              <a:buNone/>
            </a:pPr>
            <a:endParaRPr lang="en-US" altLang="en-US" sz="1500" dirty="0"/>
          </a:p>
          <a:p>
            <a:pPr algn="ctr" eaLnBrk="1" hangingPunct="1">
              <a:spcBef>
                <a:spcPct val="0"/>
              </a:spcBef>
              <a:buFontTx/>
              <a:buNone/>
            </a:pPr>
            <a:endParaRPr lang="en-US" altLang="en-US" sz="1500" dirty="0"/>
          </a:p>
          <a:p>
            <a:pPr algn="ctr" eaLnBrk="1" hangingPunct="1">
              <a:spcBef>
                <a:spcPct val="0"/>
              </a:spcBef>
              <a:buFontTx/>
              <a:buNone/>
            </a:pPr>
            <a:endParaRPr lang="en-US" altLang="en-US" sz="1500" dirty="0"/>
          </a:p>
          <a:p>
            <a:pPr algn="ctr" eaLnBrk="1" hangingPunct="1">
              <a:spcBef>
                <a:spcPct val="0"/>
              </a:spcBef>
              <a:buFontTx/>
              <a:buNone/>
            </a:pPr>
            <a:endParaRPr lang="en-US" altLang="en-US" sz="1500" dirty="0"/>
          </a:p>
          <a:p>
            <a:pPr eaLnBrk="1" hangingPunct="1">
              <a:spcBef>
                <a:spcPct val="0"/>
              </a:spcBef>
              <a:buFontTx/>
              <a:buNone/>
            </a:pPr>
            <a:r>
              <a:rPr lang="en-US" altLang="en-US" dirty="0">
                <a:solidFill>
                  <a:schemeClr val="tx1"/>
                </a:solidFill>
              </a:rPr>
              <a:t>	Behaviors</a:t>
            </a:r>
            <a:r>
              <a:rPr lang="en-US" altLang="en-US" dirty="0"/>
              <a:t>					                  </a:t>
            </a:r>
            <a:r>
              <a:rPr lang="en-US" altLang="en-US" dirty="0">
                <a:solidFill>
                  <a:schemeClr val="tx1"/>
                </a:solidFill>
              </a:rPr>
              <a:t>Thoughts</a:t>
            </a:r>
          </a:p>
          <a:p>
            <a:pPr eaLnBrk="1" hangingPunct="1">
              <a:spcBef>
                <a:spcPct val="0"/>
              </a:spcBef>
              <a:buFontTx/>
              <a:buNone/>
            </a:pPr>
            <a:r>
              <a:rPr lang="en-US" altLang="en-US" sz="1500" dirty="0"/>
              <a:t>e.g., isolating, avoidance			                         e.g., Catastrophizing/ bad 						                                                     things are likely to happen</a:t>
            </a:r>
          </a:p>
        </p:txBody>
      </p:sp>
      <p:cxnSp>
        <p:nvCxnSpPr>
          <p:cNvPr id="49156" name="Straight Connector 6"/>
          <p:cNvCxnSpPr>
            <a:cxnSpLocks noChangeShapeType="1"/>
          </p:cNvCxnSpPr>
          <p:nvPr/>
        </p:nvCxnSpPr>
        <p:spPr bwMode="auto">
          <a:xfrm flipH="1">
            <a:off x="2457450" y="2971800"/>
            <a:ext cx="1771650" cy="17145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9157" name="Straight Connector 8"/>
          <p:cNvCxnSpPr>
            <a:cxnSpLocks noChangeShapeType="1"/>
          </p:cNvCxnSpPr>
          <p:nvPr/>
        </p:nvCxnSpPr>
        <p:spPr bwMode="auto">
          <a:xfrm>
            <a:off x="4229100" y="2971800"/>
            <a:ext cx="1771650" cy="17145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9158" name="Straight Connector 10"/>
          <p:cNvCxnSpPr>
            <a:cxnSpLocks noChangeShapeType="1"/>
          </p:cNvCxnSpPr>
          <p:nvPr/>
        </p:nvCxnSpPr>
        <p:spPr bwMode="auto">
          <a:xfrm>
            <a:off x="2457450" y="4686300"/>
            <a:ext cx="3543300"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12728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body" idx="4294967295"/>
          </p:nvPr>
        </p:nvSpPr>
        <p:spPr>
          <a:xfrm>
            <a:off x="647700" y="192088"/>
            <a:ext cx="7829400" cy="1166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47434F"/>
              </a:buClr>
              <a:buSzPts val="3600"/>
              <a:buFont typeface="Arial"/>
              <a:buNone/>
            </a:pPr>
            <a:r>
              <a:rPr lang="en-GB" sz="3600" b="1">
                <a:solidFill>
                  <a:srgbClr val="47434F"/>
                </a:solidFill>
              </a:rPr>
              <a:t>Anxious thoughts &amp; the v</a:t>
            </a:r>
            <a:r>
              <a:rPr lang="en-GB" sz="3600" b="1">
                <a:solidFill>
                  <a:srgbClr val="47434F"/>
                </a:solidFill>
                <a:latin typeface="Calibri"/>
                <a:ea typeface="Calibri"/>
                <a:cs typeface="Calibri"/>
                <a:sym typeface="Calibri"/>
              </a:rPr>
              <a:t>icious </a:t>
            </a:r>
            <a:r>
              <a:rPr lang="en-GB" sz="3600" b="1">
                <a:solidFill>
                  <a:srgbClr val="47434F"/>
                </a:solidFill>
              </a:rPr>
              <a:t>c</a:t>
            </a:r>
            <a:r>
              <a:rPr lang="en-GB" sz="3600" b="1">
                <a:solidFill>
                  <a:srgbClr val="47434F"/>
                </a:solidFill>
                <a:latin typeface="Calibri"/>
                <a:ea typeface="Calibri"/>
                <a:cs typeface="Calibri"/>
                <a:sym typeface="Calibri"/>
              </a:rPr>
              <a:t>ycle of </a:t>
            </a:r>
            <a:r>
              <a:rPr lang="en-GB" sz="3600" b="1">
                <a:solidFill>
                  <a:srgbClr val="47434F"/>
                </a:solidFill>
              </a:rPr>
              <a:t>a</a:t>
            </a:r>
            <a:r>
              <a:rPr lang="en-GB" sz="3600" b="1">
                <a:solidFill>
                  <a:srgbClr val="47434F"/>
                </a:solidFill>
                <a:latin typeface="Calibri"/>
                <a:ea typeface="Calibri"/>
                <a:cs typeface="Calibri"/>
                <a:sym typeface="Calibri"/>
              </a:rPr>
              <a:t>nxiety</a:t>
            </a:r>
            <a:endParaRPr sz="3600" b="1">
              <a:solidFill>
                <a:srgbClr val="47434F"/>
              </a:solidFill>
              <a:latin typeface="Calibri"/>
              <a:ea typeface="Calibri"/>
              <a:cs typeface="Calibri"/>
              <a:sym typeface="Calibri"/>
            </a:endParaRPr>
          </a:p>
        </p:txBody>
      </p:sp>
      <p:sp>
        <p:nvSpPr>
          <p:cNvPr id="164" name="Google Shape;164;p27"/>
          <p:cNvSpPr txBox="1">
            <a:spLocks noGrp="1"/>
          </p:cNvSpPr>
          <p:nvPr>
            <p:ph type="body" idx="4294967295"/>
          </p:nvPr>
        </p:nvSpPr>
        <p:spPr>
          <a:xfrm>
            <a:off x="611188" y="1176338"/>
            <a:ext cx="7866000" cy="53118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dk1"/>
              </a:buClr>
              <a:buSzPts val="3200"/>
              <a:buFont typeface="Arial"/>
              <a:buNone/>
            </a:pPr>
            <a:endParaRPr b="1"/>
          </a:p>
          <a:p>
            <a:pPr marL="342900" lvl="0" indent="-342900" algn="ctr" rtl="0">
              <a:spcBef>
                <a:spcPts val="640"/>
              </a:spcBef>
              <a:spcAft>
                <a:spcPts val="0"/>
              </a:spcAft>
              <a:buClr>
                <a:schemeClr val="dk1"/>
              </a:buClr>
              <a:buSzPts val="3200"/>
              <a:buFont typeface="Arial"/>
              <a:buNone/>
            </a:pPr>
            <a:endParaRPr b="1"/>
          </a:p>
          <a:p>
            <a:pPr marL="342900" lvl="0" indent="-342900" algn="ctr" rtl="0">
              <a:spcBef>
                <a:spcPts val="640"/>
              </a:spcBef>
              <a:spcAft>
                <a:spcPts val="0"/>
              </a:spcAft>
              <a:buClr>
                <a:schemeClr val="dk1"/>
              </a:buClr>
              <a:buSzPts val="3200"/>
              <a:buFont typeface="Arial"/>
              <a:buNone/>
            </a:pPr>
            <a:endParaRPr b="1"/>
          </a:p>
          <a:p>
            <a:pPr marL="342900" lvl="0" indent="-342900" algn="ctr" rtl="0">
              <a:spcBef>
                <a:spcPts val="640"/>
              </a:spcBef>
              <a:spcAft>
                <a:spcPts val="0"/>
              </a:spcAft>
              <a:buClr>
                <a:schemeClr val="dk1"/>
              </a:buClr>
              <a:buSzPts val="3200"/>
              <a:buFont typeface="Arial"/>
              <a:buNone/>
            </a:pPr>
            <a:endParaRPr b="1"/>
          </a:p>
          <a:p>
            <a:pPr marL="342900" lvl="0" indent="-342900" algn="ctr" rtl="0">
              <a:spcBef>
                <a:spcPts val="640"/>
              </a:spcBef>
              <a:spcAft>
                <a:spcPts val="0"/>
              </a:spcAft>
              <a:buClr>
                <a:schemeClr val="dk1"/>
              </a:buClr>
              <a:buSzPts val="3200"/>
              <a:buFont typeface="Arial"/>
              <a:buNone/>
            </a:pPr>
            <a:endParaRPr b="1"/>
          </a:p>
          <a:p>
            <a:pPr marL="342900" lvl="0" indent="-342900" algn="ctr" rtl="0">
              <a:spcBef>
                <a:spcPts val="640"/>
              </a:spcBef>
              <a:spcAft>
                <a:spcPts val="0"/>
              </a:spcAft>
              <a:buClr>
                <a:schemeClr val="dk1"/>
              </a:buClr>
              <a:buSzPts val="3200"/>
              <a:buFont typeface="Arial"/>
              <a:buNone/>
            </a:pPr>
            <a:endParaRPr b="1"/>
          </a:p>
          <a:p>
            <a:pPr marL="342900" lvl="0" indent="-342900" algn="ctr" rtl="0">
              <a:spcBef>
                <a:spcPts val="640"/>
              </a:spcBef>
              <a:spcAft>
                <a:spcPts val="0"/>
              </a:spcAft>
              <a:buClr>
                <a:schemeClr val="dk1"/>
              </a:buClr>
              <a:buSzPts val="3200"/>
              <a:buFont typeface="Arial"/>
              <a:buNone/>
            </a:pPr>
            <a:endParaRPr b="1"/>
          </a:p>
          <a:p>
            <a:pPr marL="342900" lvl="0" indent="-342900" algn="ctr" rtl="0">
              <a:spcBef>
                <a:spcPts val="640"/>
              </a:spcBef>
              <a:spcAft>
                <a:spcPts val="0"/>
              </a:spcAft>
              <a:buClr>
                <a:schemeClr val="dk1"/>
              </a:buClr>
              <a:buSzPts val="3200"/>
              <a:buFont typeface="Arial"/>
              <a:buNone/>
            </a:pPr>
            <a:endParaRPr b="1"/>
          </a:p>
          <a:p>
            <a:pPr marL="342900" lvl="0" indent="-342900" algn="ctr" rtl="0">
              <a:spcBef>
                <a:spcPts val="640"/>
              </a:spcBef>
              <a:spcAft>
                <a:spcPts val="0"/>
              </a:spcAft>
              <a:buClr>
                <a:schemeClr val="dk1"/>
              </a:buClr>
              <a:buSzPts val="3200"/>
              <a:buFont typeface="Arial"/>
              <a:buNone/>
            </a:pPr>
            <a:endParaRPr b="1"/>
          </a:p>
        </p:txBody>
      </p:sp>
      <p:sp>
        <p:nvSpPr>
          <p:cNvPr id="165" name="Google Shape;165;p27"/>
          <p:cNvSpPr txBox="1"/>
          <p:nvPr/>
        </p:nvSpPr>
        <p:spPr>
          <a:xfrm>
            <a:off x="250825" y="1268413"/>
            <a:ext cx="1728900" cy="369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974806"/>
                </a:solidFill>
                <a:latin typeface="Calibri"/>
                <a:ea typeface="Calibri"/>
                <a:cs typeface="Calibri"/>
                <a:sym typeface="Calibri"/>
              </a:rPr>
              <a:t>Fear of the Dark</a:t>
            </a:r>
            <a:endParaRPr/>
          </a:p>
        </p:txBody>
      </p:sp>
      <p:pic>
        <p:nvPicPr>
          <p:cNvPr id="166" name="Google Shape;166;p27"/>
          <p:cNvPicPr preferRelativeResize="0"/>
          <p:nvPr/>
        </p:nvPicPr>
        <p:blipFill rotWithShape="1">
          <a:blip r:embed="rId3">
            <a:alphaModFix/>
          </a:blip>
          <a:srcRect t="2889" r="42915" b="-2890"/>
          <a:stretch/>
        </p:blipFill>
        <p:spPr>
          <a:xfrm>
            <a:off x="323528" y="1700808"/>
            <a:ext cx="1440159" cy="1728192"/>
          </a:xfrm>
          <a:prstGeom prst="rect">
            <a:avLst/>
          </a:prstGeom>
          <a:noFill/>
          <a:ln>
            <a:noFill/>
          </a:ln>
        </p:spPr>
      </p:pic>
      <p:sp>
        <p:nvSpPr>
          <p:cNvPr id="167" name="Google Shape;167;p27"/>
          <p:cNvSpPr txBox="1"/>
          <p:nvPr/>
        </p:nvSpPr>
        <p:spPr>
          <a:xfrm>
            <a:off x="3348038" y="1268413"/>
            <a:ext cx="3672000" cy="92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Arial"/>
              <a:buNone/>
            </a:pPr>
            <a:r>
              <a:rPr lang="en-GB" sz="1800" b="1">
                <a:solidFill>
                  <a:schemeClr val="dk1"/>
                </a:solidFill>
                <a:latin typeface="Calibri"/>
                <a:ea typeface="Calibri"/>
                <a:cs typeface="Calibri"/>
                <a:sym typeface="Calibri"/>
              </a:rPr>
              <a:t>Thought</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“Something’s going to get me”</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“I am in danger”</a:t>
            </a:r>
            <a:endParaRPr/>
          </a:p>
        </p:txBody>
      </p:sp>
      <p:sp>
        <p:nvSpPr>
          <p:cNvPr id="168" name="Google Shape;168;p27"/>
          <p:cNvSpPr txBox="1"/>
          <p:nvPr/>
        </p:nvSpPr>
        <p:spPr>
          <a:xfrm>
            <a:off x="6227763" y="2636838"/>
            <a:ext cx="1657500" cy="3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69" name="Google Shape;169;p27"/>
          <p:cNvSpPr txBox="1"/>
          <p:nvPr/>
        </p:nvSpPr>
        <p:spPr>
          <a:xfrm>
            <a:off x="6443663" y="3068638"/>
            <a:ext cx="2424000" cy="92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Arial"/>
              <a:buNone/>
            </a:pPr>
            <a:r>
              <a:rPr lang="en-GB" sz="1800" b="1">
                <a:solidFill>
                  <a:schemeClr val="dk1"/>
                </a:solidFill>
                <a:latin typeface="Calibri"/>
                <a:ea typeface="Calibri"/>
                <a:cs typeface="Calibri"/>
                <a:sym typeface="Calibri"/>
              </a:rPr>
              <a:t>Feel</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Scared</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Anxious</a:t>
            </a:r>
            <a:endParaRPr/>
          </a:p>
        </p:txBody>
      </p:sp>
      <p:sp>
        <p:nvSpPr>
          <p:cNvPr id="170" name="Google Shape;170;p27"/>
          <p:cNvSpPr txBox="1"/>
          <p:nvPr/>
        </p:nvSpPr>
        <p:spPr>
          <a:xfrm>
            <a:off x="4140200" y="4868863"/>
            <a:ext cx="2232000" cy="17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Arial"/>
              <a:buNone/>
            </a:pPr>
            <a:r>
              <a:rPr lang="en-GB" sz="1800" b="1">
                <a:solidFill>
                  <a:schemeClr val="dk1"/>
                </a:solidFill>
                <a:latin typeface="Calibri"/>
                <a:ea typeface="Calibri"/>
                <a:cs typeface="Calibri"/>
                <a:sym typeface="Calibri"/>
              </a:rPr>
              <a:t>Body</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Heart rate increases</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Trembling</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Feel hot and sweaty</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Hypervigilant</a:t>
            </a:r>
            <a:endParaRPr/>
          </a:p>
          <a:p>
            <a:pPr marL="0" marR="0" lvl="0" indent="0" algn="ctr"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71" name="Google Shape;171;p27"/>
          <p:cNvSpPr txBox="1"/>
          <p:nvPr/>
        </p:nvSpPr>
        <p:spPr>
          <a:xfrm>
            <a:off x="1908175" y="3141663"/>
            <a:ext cx="25923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Arial"/>
              <a:buNone/>
            </a:pPr>
            <a:r>
              <a:rPr lang="en-GB" sz="1800" b="1">
                <a:solidFill>
                  <a:schemeClr val="dk1"/>
                </a:solidFill>
                <a:latin typeface="Calibri"/>
                <a:ea typeface="Calibri"/>
                <a:cs typeface="Calibri"/>
                <a:sym typeface="Calibri"/>
              </a:rPr>
              <a:t>Actions</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Always leave light on</a:t>
            </a:r>
            <a:endParaRPr/>
          </a:p>
          <a:p>
            <a:pPr marL="0" marR="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Never alone in dark</a:t>
            </a:r>
            <a:endParaRPr/>
          </a:p>
          <a:p>
            <a:pPr marL="0" marR="0" lvl="0" indent="0" algn="ctr"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cxnSp>
        <p:nvCxnSpPr>
          <p:cNvPr id="172" name="Google Shape;172;p27"/>
          <p:cNvCxnSpPr/>
          <p:nvPr/>
        </p:nvCxnSpPr>
        <p:spPr>
          <a:xfrm rot="10800000">
            <a:off x="3059038" y="4076788"/>
            <a:ext cx="1152600" cy="12969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50"/>
              </a:srgbClr>
            </a:outerShdw>
          </a:effectLst>
        </p:spPr>
      </p:cxnSp>
      <p:cxnSp>
        <p:nvCxnSpPr>
          <p:cNvPr id="173" name="Google Shape;173;p27"/>
          <p:cNvCxnSpPr/>
          <p:nvPr/>
        </p:nvCxnSpPr>
        <p:spPr>
          <a:xfrm rot="10800000" flipH="1">
            <a:off x="2987675" y="1773175"/>
            <a:ext cx="720600" cy="14685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50"/>
              </a:srgbClr>
            </a:outerShdw>
          </a:effectLst>
        </p:spPr>
      </p:cxnSp>
      <p:cxnSp>
        <p:nvCxnSpPr>
          <p:cNvPr id="174" name="Google Shape;174;p27"/>
          <p:cNvCxnSpPr/>
          <p:nvPr/>
        </p:nvCxnSpPr>
        <p:spPr>
          <a:xfrm flipH="1">
            <a:off x="6300750" y="4005263"/>
            <a:ext cx="1224000" cy="13683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50"/>
              </a:srgbClr>
            </a:outerShdw>
          </a:effectLst>
        </p:spPr>
      </p:cxnSp>
      <p:cxnSp>
        <p:nvCxnSpPr>
          <p:cNvPr id="175" name="Google Shape;175;p27"/>
          <p:cNvCxnSpPr>
            <a:endCxn id="169" idx="0"/>
          </p:cNvCxnSpPr>
          <p:nvPr/>
        </p:nvCxnSpPr>
        <p:spPr>
          <a:xfrm>
            <a:off x="6587363" y="1773238"/>
            <a:ext cx="1068300" cy="12954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50"/>
              </a:srgbClr>
            </a:outerShdw>
          </a:effectLst>
        </p:spPr>
      </p:cxnSp>
      <p:sp>
        <p:nvSpPr>
          <p:cNvPr id="176" name="Google Shape;176;p27"/>
          <p:cNvSpPr txBox="1"/>
          <p:nvPr/>
        </p:nvSpPr>
        <p:spPr>
          <a:xfrm>
            <a:off x="395288" y="5300663"/>
            <a:ext cx="27369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C000"/>
              </a:buClr>
              <a:buSzPts val="1800"/>
              <a:buFont typeface="Arial"/>
              <a:buNone/>
            </a:pPr>
            <a:r>
              <a:rPr lang="en-GB" sz="1800" b="1">
                <a:solidFill>
                  <a:srgbClr val="FFC000"/>
                </a:solidFill>
                <a:latin typeface="Calibri"/>
                <a:ea typeface="Calibri"/>
                <a:cs typeface="Calibri"/>
                <a:sym typeface="Calibri"/>
              </a:rPr>
              <a:t>Associate these actions with feeling safe</a:t>
            </a:r>
            <a:endParaRPr sz="1800">
              <a:solidFill>
                <a:srgbClr val="FFC000"/>
              </a:solidFill>
              <a:latin typeface="Calibri"/>
              <a:ea typeface="Calibri"/>
              <a:cs typeface="Calibri"/>
              <a:sym typeface="Calibri"/>
            </a:endParaRPr>
          </a:p>
        </p:txBody>
      </p:sp>
      <p:cxnSp>
        <p:nvCxnSpPr>
          <p:cNvPr id="177" name="Google Shape;177;p27"/>
          <p:cNvCxnSpPr/>
          <p:nvPr/>
        </p:nvCxnSpPr>
        <p:spPr>
          <a:xfrm rot="10800000" flipH="1">
            <a:off x="1116013" y="4005263"/>
            <a:ext cx="1079400" cy="129540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50"/>
              </a:srgbClr>
            </a:outerShdw>
          </a:effectLst>
        </p:spPr>
      </p:cxnSp>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p:nvPr/>
        </p:nvSpPr>
        <p:spPr>
          <a:xfrm>
            <a:off x="2754300" y="702525"/>
            <a:ext cx="3635400" cy="64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Thinking Errors</a:t>
            </a:r>
            <a:endParaRPr sz="3200" b="0" i="0" u="none" strike="noStrike" cap="none">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A1252A02-0EE8-7467-E1C8-2D7B52C087C4}"/>
              </a:ext>
            </a:extLst>
          </p:cNvPr>
          <p:cNvSpPr txBox="1"/>
          <p:nvPr/>
        </p:nvSpPr>
        <p:spPr>
          <a:xfrm>
            <a:off x="3200400" y="3200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3" name="Picture 3" descr="Table&#10;&#10;Description automatically generated">
            <a:extLst>
              <a:ext uri="{FF2B5EF4-FFF2-40B4-BE49-F238E27FC236}">
                <a16:creationId xmlns:a16="http://schemas.microsoft.com/office/drawing/2014/main" id="{983B16C1-4311-4468-28FF-D56C83AC2DBE}"/>
              </a:ext>
            </a:extLst>
          </p:cNvPr>
          <p:cNvPicPr>
            <a:picLocks noChangeAspect="1"/>
          </p:cNvPicPr>
          <p:nvPr/>
        </p:nvPicPr>
        <p:blipFill>
          <a:blip r:embed="rId3"/>
          <a:stretch>
            <a:fillRect/>
          </a:stretch>
        </p:blipFill>
        <p:spPr>
          <a:xfrm>
            <a:off x="2334060" y="315776"/>
            <a:ext cx="4267006" cy="636569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41" y="1131094"/>
            <a:ext cx="7886700" cy="994172"/>
          </a:xfrm>
        </p:spPr>
        <p:txBody>
          <a:bodyPr/>
          <a:lstStyle/>
          <a:p>
            <a:r>
              <a:rPr lang="en-GB" b="1" dirty="0">
                <a:solidFill>
                  <a:srgbClr val="7030A0"/>
                </a:solidFill>
                <a:latin typeface="+mn-lt"/>
              </a:rPr>
              <a:t>Statement Cards</a:t>
            </a:r>
          </a:p>
        </p:txBody>
      </p:sp>
      <p:sp>
        <p:nvSpPr>
          <p:cNvPr id="3" name="Content Placeholder 2"/>
          <p:cNvSpPr>
            <a:spLocks noGrp="1"/>
          </p:cNvSpPr>
          <p:nvPr>
            <p:ph idx="1"/>
          </p:nvPr>
        </p:nvSpPr>
        <p:spPr>
          <a:xfrm>
            <a:off x="416149" y="2248169"/>
            <a:ext cx="7886700" cy="3473624"/>
          </a:xfrm>
        </p:spPr>
        <p:txBody>
          <a:bodyPr>
            <a:normAutofit fontScale="92500" lnSpcReduction="10000"/>
          </a:bodyPr>
          <a:lstStyle/>
          <a:p>
            <a:r>
              <a:rPr lang="en-GB" sz="2400" dirty="0"/>
              <a:t>Get ideas and information from advice/support charity websites </a:t>
            </a:r>
          </a:p>
          <a:p>
            <a:endParaRPr lang="en-GB" sz="2400" dirty="0"/>
          </a:p>
          <a:p>
            <a:r>
              <a:rPr lang="en-GB" sz="2400" dirty="0"/>
              <a:t>Print these off on small cards and leave for your child to take and carry around </a:t>
            </a:r>
          </a:p>
          <a:p>
            <a:endParaRPr lang="en-GB" sz="2400" dirty="0"/>
          </a:p>
          <a:p>
            <a:r>
              <a:rPr lang="en-GB" sz="2400" dirty="0"/>
              <a:t>Or help your children write and create their own</a:t>
            </a:r>
          </a:p>
          <a:p>
            <a:endParaRPr lang="en-GB" sz="2400" dirty="0"/>
          </a:p>
          <a:p>
            <a:r>
              <a:rPr lang="en-GB" sz="2400" dirty="0"/>
              <a:t>Children can also make cases/boxes for storing the cards </a:t>
            </a:r>
          </a:p>
        </p:txBody>
      </p:sp>
    </p:spTree>
    <p:extLst>
      <p:ext uri="{BB962C8B-B14F-4D97-AF65-F5344CB8AC3E}">
        <p14:creationId xmlns:p14="http://schemas.microsoft.com/office/powerpoint/2010/main" val="48247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981" y="1015184"/>
            <a:ext cx="8061370" cy="994172"/>
          </a:xfrm>
        </p:spPr>
        <p:txBody>
          <a:bodyPr/>
          <a:lstStyle/>
          <a:p>
            <a:r>
              <a:rPr lang="en-GB" b="1" dirty="0">
                <a:solidFill>
                  <a:srgbClr val="7030A0"/>
                </a:solidFill>
                <a:latin typeface="+mn-lt"/>
              </a:rPr>
              <a:t>Suggestions for anxiety cards</a:t>
            </a:r>
          </a:p>
        </p:txBody>
      </p:sp>
      <p:sp>
        <p:nvSpPr>
          <p:cNvPr id="3" name="Content Placeholder 2"/>
          <p:cNvSpPr>
            <a:spLocks noGrp="1"/>
          </p:cNvSpPr>
          <p:nvPr>
            <p:ph sz="half" idx="1"/>
          </p:nvPr>
        </p:nvSpPr>
        <p:spPr>
          <a:xfrm>
            <a:off x="358194" y="2233747"/>
            <a:ext cx="3886200" cy="3263504"/>
          </a:xfrm>
        </p:spPr>
        <p:txBody>
          <a:bodyPr>
            <a:normAutofit fontScale="47500" lnSpcReduction="20000"/>
          </a:bodyPr>
          <a:lstStyle/>
          <a:p>
            <a:r>
              <a:rPr lang="en-GB" dirty="0"/>
              <a:t>Everyone feels scared sometimes</a:t>
            </a:r>
          </a:p>
          <a:p>
            <a:endParaRPr lang="en-GB" dirty="0"/>
          </a:p>
          <a:p>
            <a:r>
              <a:rPr lang="en-GB" dirty="0"/>
              <a:t>It will all be okay in the end</a:t>
            </a:r>
          </a:p>
          <a:p>
            <a:endParaRPr lang="en-GB" dirty="0"/>
          </a:p>
          <a:p>
            <a:r>
              <a:rPr lang="en-GB" dirty="0"/>
              <a:t>You will feel better again </a:t>
            </a:r>
          </a:p>
          <a:p>
            <a:endParaRPr lang="en-GB" dirty="0"/>
          </a:p>
          <a:p>
            <a:r>
              <a:rPr lang="en-GB" dirty="0"/>
              <a:t>You are not alone </a:t>
            </a:r>
          </a:p>
          <a:p>
            <a:endParaRPr lang="en-GB" dirty="0"/>
          </a:p>
          <a:p>
            <a:r>
              <a:rPr lang="en-GB" dirty="0"/>
              <a:t>Mistakes are the best way to learn</a:t>
            </a:r>
          </a:p>
          <a:p>
            <a:endParaRPr lang="en-GB" dirty="0"/>
          </a:p>
          <a:p>
            <a:r>
              <a:rPr lang="en-GB" dirty="0"/>
              <a:t>We can find a way around this </a:t>
            </a:r>
          </a:p>
          <a:p>
            <a:endParaRPr lang="en-GB" dirty="0"/>
          </a:p>
          <a:p>
            <a:endParaRPr lang="en-GB" dirty="0"/>
          </a:p>
        </p:txBody>
      </p:sp>
      <p:sp>
        <p:nvSpPr>
          <p:cNvPr id="4" name="Content Placeholder 3"/>
          <p:cNvSpPr>
            <a:spLocks noGrp="1"/>
          </p:cNvSpPr>
          <p:nvPr>
            <p:ph sz="half" idx="2"/>
          </p:nvPr>
        </p:nvSpPr>
        <p:spPr>
          <a:xfrm>
            <a:off x="4629149" y="2226469"/>
            <a:ext cx="4324887" cy="3263504"/>
          </a:xfrm>
        </p:spPr>
        <p:txBody>
          <a:bodyPr>
            <a:normAutofit fontScale="47500" lnSpcReduction="20000"/>
          </a:bodyPr>
          <a:lstStyle/>
          <a:p>
            <a:r>
              <a:rPr lang="en-GB" dirty="0"/>
              <a:t>There is always someone who can help </a:t>
            </a:r>
          </a:p>
          <a:p>
            <a:endParaRPr lang="en-GB" dirty="0"/>
          </a:p>
          <a:p>
            <a:r>
              <a:rPr lang="en-GB" dirty="0"/>
              <a:t>You have strengths and skills</a:t>
            </a:r>
          </a:p>
          <a:p>
            <a:endParaRPr lang="en-GB" dirty="0"/>
          </a:p>
          <a:p>
            <a:r>
              <a:rPr lang="en-GB" dirty="0"/>
              <a:t>You don’t have to be like everyone else</a:t>
            </a:r>
          </a:p>
          <a:p>
            <a:endParaRPr lang="en-GB" dirty="0"/>
          </a:p>
          <a:p>
            <a:r>
              <a:rPr lang="en-GB" dirty="0"/>
              <a:t>You can always control the way that you react </a:t>
            </a:r>
          </a:p>
          <a:p>
            <a:endParaRPr lang="en-GB" dirty="0"/>
          </a:p>
          <a:p>
            <a:r>
              <a:rPr lang="en-GB" dirty="0"/>
              <a:t>This is only temporary and things will get better </a:t>
            </a:r>
          </a:p>
          <a:p>
            <a:pPr marL="0" indent="0">
              <a:buNone/>
            </a:pPr>
            <a:endParaRPr lang="en-GB" dirty="0"/>
          </a:p>
          <a:p>
            <a:pPr marL="0" indent="0">
              <a:buNone/>
            </a:pPr>
            <a:endParaRPr lang="en-GB" dirty="0"/>
          </a:p>
          <a:p>
            <a:endParaRPr lang="en-GB" dirty="0"/>
          </a:p>
          <a:p>
            <a:endParaRPr lang="en-GB"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147528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62" y="1073139"/>
            <a:ext cx="7886700" cy="994172"/>
          </a:xfrm>
        </p:spPr>
        <p:txBody>
          <a:bodyPr/>
          <a:lstStyle/>
          <a:p>
            <a:r>
              <a:rPr lang="en-GB" b="1" dirty="0">
                <a:solidFill>
                  <a:srgbClr val="7030A0"/>
                </a:solidFill>
                <a:latin typeface="+mn-lt"/>
              </a:rPr>
              <a:t>These responses:</a:t>
            </a:r>
            <a:endParaRPr lang="en-GB" dirty="0">
              <a:latin typeface="+mn-lt"/>
            </a:endParaRPr>
          </a:p>
        </p:txBody>
      </p:sp>
      <p:sp>
        <p:nvSpPr>
          <p:cNvPr id="3" name="Content Placeholder 2"/>
          <p:cNvSpPr>
            <a:spLocks noGrp="1"/>
          </p:cNvSpPr>
          <p:nvPr>
            <p:ph sz="half" idx="1"/>
          </p:nvPr>
        </p:nvSpPr>
        <p:spPr>
          <a:xfrm>
            <a:off x="136033" y="2226469"/>
            <a:ext cx="4220246" cy="3509594"/>
          </a:xfrm>
        </p:spPr>
        <p:txBody>
          <a:bodyPr>
            <a:normAutofit fontScale="55000" lnSpcReduction="20000"/>
          </a:bodyPr>
          <a:lstStyle/>
          <a:p>
            <a:r>
              <a:rPr lang="en-GB" dirty="0"/>
              <a:t>Show respect for the child’s feelings</a:t>
            </a:r>
          </a:p>
          <a:p>
            <a:endParaRPr lang="en-GB" dirty="0"/>
          </a:p>
          <a:p>
            <a:r>
              <a:rPr lang="en-GB" dirty="0"/>
              <a:t>Reassure the child that these feelings are normal and okay</a:t>
            </a:r>
          </a:p>
          <a:p>
            <a:endParaRPr lang="en-GB" dirty="0"/>
          </a:p>
          <a:p>
            <a:r>
              <a:rPr lang="en-GB" dirty="0"/>
              <a:t>Are realistic and honest</a:t>
            </a:r>
          </a:p>
          <a:p>
            <a:endParaRPr lang="en-GB" dirty="0"/>
          </a:p>
          <a:p>
            <a:r>
              <a:rPr lang="en-GB" dirty="0"/>
              <a:t>Offer practical, optimistic solutions </a:t>
            </a:r>
          </a:p>
          <a:p>
            <a:r>
              <a:rPr lang="en-GB" dirty="0">
                <a:solidFill>
                  <a:prstClr val="black"/>
                </a:solidFill>
              </a:rPr>
              <a:t> </a:t>
            </a:r>
          </a:p>
          <a:p>
            <a:r>
              <a:rPr lang="en-GB" dirty="0">
                <a:solidFill>
                  <a:prstClr val="black"/>
                </a:solidFill>
              </a:rPr>
              <a:t>Make the child feel they are in control</a:t>
            </a:r>
            <a:endParaRPr lang="en-GB" dirty="0"/>
          </a:p>
        </p:txBody>
      </p:sp>
      <p:sp>
        <p:nvSpPr>
          <p:cNvPr id="4" name="Content Placeholder 3"/>
          <p:cNvSpPr>
            <a:spLocks noGrp="1"/>
          </p:cNvSpPr>
          <p:nvPr>
            <p:ph sz="half" idx="2"/>
          </p:nvPr>
        </p:nvSpPr>
        <p:spPr>
          <a:xfrm>
            <a:off x="4803015" y="2154494"/>
            <a:ext cx="4247614" cy="3653542"/>
          </a:xfrm>
        </p:spPr>
        <p:txBody>
          <a:bodyPr>
            <a:normAutofit fontScale="55000" lnSpcReduction="20000"/>
          </a:bodyPr>
          <a:lstStyle/>
          <a:p>
            <a:r>
              <a:rPr lang="en-GB" i="1" dirty="0">
                <a:solidFill>
                  <a:prstClr val="black"/>
                </a:solidFill>
              </a:rPr>
              <a:t>It’s really hard not to see people we love</a:t>
            </a:r>
          </a:p>
          <a:p>
            <a:endParaRPr lang="en-GB" i="1" dirty="0">
              <a:solidFill>
                <a:prstClr val="black"/>
              </a:solidFill>
            </a:endParaRPr>
          </a:p>
          <a:p>
            <a:r>
              <a:rPr lang="en-GB" i="1" dirty="0">
                <a:solidFill>
                  <a:prstClr val="black"/>
                </a:solidFill>
              </a:rPr>
              <a:t>Let’s try to think of ways you can keep in touch</a:t>
            </a:r>
          </a:p>
          <a:p>
            <a:endParaRPr lang="en-GB" i="1" dirty="0">
              <a:solidFill>
                <a:prstClr val="black"/>
              </a:solidFill>
            </a:endParaRPr>
          </a:p>
          <a:p>
            <a:r>
              <a:rPr lang="en-GB" i="1" dirty="0">
                <a:solidFill>
                  <a:prstClr val="black"/>
                </a:solidFill>
              </a:rPr>
              <a:t>It would make me sad too</a:t>
            </a:r>
          </a:p>
          <a:p>
            <a:endParaRPr lang="en-GB" i="1" dirty="0"/>
          </a:p>
          <a:p>
            <a:r>
              <a:rPr lang="en-GB" i="1" dirty="0">
                <a:solidFill>
                  <a:prstClr val="black"/>
                </a:solidFill>
              </a:rPr>
              <a:t>It’s great you want to be responsible, that’s really grown up</a:t>
            </a:r>
          </a:p>
          <a:p>
            <a:endParaRPr lang="en-GB" i="1" dirty="0"/>
          </a:p>
          <a:p>
            <a:r>
              <a:rPr lang="en-GB" i="1" dirty="0">
                <a:solidFill>
                  <a:prstClr val="black"/>
                </a:solidFill>
              </a:rPr>
              <a:t>We can look at where you might need a bit more help</a:t>
            </a:r>
            <a:endParaRPr lang="en-GB" dirty="0"/>
          </a:p>
        </p:txBody>
      </p:sp>
    </p:spTree>
    <p:extLst>
      <p:ext uri="{BB962C8B-B14F-4D97-AF65-F5344CB8AC3E}">
        <p14:creationId xmlns:p14="http://schemas.microsoft.com/office/powerpoint/2010/main" val="2798682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1143000"/>
          </a:xfrm>
        </p:spPr>
        <p:txBody>
          <a:bodyPr wrap="square" anchor="ctr">
            <a:normAutofit/>
          </a:bodyPr>
          <a:lstStyle/>
          <a:p>
            <a:r>
              <a:rPr lang="en-US" altLang="en-US"/>
              <a:t>When is it an anxiety disorder?</a:t>
            </a:r>
          </a:p>
        </p:txBody>
      </p:sp>
      <p:sp>
        <p:nvSpPr>
          <p:cNvPr id="3" name="Content Placeholder 2"/>
          <p:cNvSpPr>
            <a:spLocks noGrp="1"/>
          </p:cNvSpPr>
          <p:nvPr>
            <p:ph idx="1"/>
          </p:nvPr>
        </p:nvSpPr>
        <p:spPr>
          <a:xfrm>
            <a:off x="457200" y="1600200"/>
            <a:ext cx="8229600" cy="4525963"/>
          </a:xfrm>
        </p:spPr>
        <p:txBody>
          <a:bodyPr wrap="square" anchor="t">
            <a:normAutofit/>
          </a:bodyPr>
          <a:lstStyle/>
          <a:p>
            <a:pPr marL="285750" indent="-285750">
              <a:lnSpc>
                <a:spcPct val="90000"/>
              </a:lnSpc>
              <a:buFont typeface="Courier New" panose="02070309020205020404" pitchFamily="49" charset="0"/>
              <a:buChar char="o"/>
              <a:defRPr/>
            </a:pPr>
            <a:r>
              <a:rPr lang="en-US" sz="2700"/>
              <a:t>Normal for kids of all ages to be nervous and anxious about returning to school, completing homework assignments, taking tests and being involved in </a:t>
            </a:r>
            <a:r>
              <a:rPr lang="en-US" sz="2700" err="1"/>
              <a:t>extracurriculars</a:t>
            </a:r>
            <a:endParaRPr lang="en-US" sz="2700"/>
          </a:p>
          <a:p>
            <a:pPr marL="285750" indent="-285750">
              <a:lnSpc>
                <a:spcPct val="90000"/>
              </a:lnSpc>
              <a:buFont typeface="Courier New" panose="02070309020205020404" pitchFamily="49" charset="0"/>
              <a:buChar char="o"/>
              <a:defRPr/>
            </a:pPr>
            <a:r>
              <a:rPr lang="en-US" sz="2700"/>
              <a:t>Normal anxiety is usually transient</a:t>
            </a:r>
          </a:p>
          <a:p>
            <a:pPr marL="285750" indent="-285750">
              <a:lnSpc>
                <a:spcPct val="90000"/>
              </a:lnSpc>
              <a:buFont typeface="Courier New" panose="02070309020205020404" pitchFamily="49" charset="0"/>
              <a:buChar char="o"/>
              <a:defRPr/>
            </a:pPr>
            <a:r>
              <a:rPr lang="en-US" sz="2700"/>
              <a:t>Anxiety that is problematic is associated with increased levels of distress, tends to be chronic, and leads to interference in multiple areas of functioning such as school, home and socially </a:t>
            </a:r>
          </a:p>
          <a:p>
            <a:pPr marL="285750" indent="-285750">
              <a:lnSpc>
                <a:spcPct val="90000"/>
              </a:lnSpc>
              <a:buFont typeface="Courier New" panose="02070309020205020404" pitchFamily="49" charset="0"/>
              <a:buChar char="o"/>
              <a:defRPr/>
            </a:pPr>
            <a:r>
              <a:rPr lang="en-US" sz="2700"/>
              <a:t>Usually the child learns to </a:t>
            </a:r>
            <a:r>
              <a:rPr lang="en-US" sz="2700" u="sng"/>
              <a:t>avoid</a:t>
            </a:r>
            <a:r>
              <a:rPr lang="en-US" sz="2700"/>
              <a:t> those persons, places or things that trigger their anxiety</a:t>
            </a:r>
          </a:p>
        </p:txBody>
      </p:sp>
    </p:spTree>
    <p:extLst>
      <p:ext uri="{BB962C8B-B14F-4D97-AF65-F5344CB8AC3E}">
        <p14:creationId xmlns:p14="http://schemas.microsoft.com/office/powerpoint/2010/main" val="3348408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5119" y="1098729"/>
            <a:ext cx="7514822" cy="4800600"/>
          </a:xfrm>
          <a:prstGeom prst="rect">
            <a:avLst/>
          </a:prstGeom>
          <a:ln w="22225">
            <a:solidFill>
              <a:schemeClr val="tx1"/>
            </a:solidFill>
          </a:ln>
        </p:spPr>
      </p:pic>
    </p:spTree>
    <p:extLst>
      <p:ext uri="{BB962C8B-B14F-4D97-AF65-F5344CB8AC3E}">
        <p14:creationId xmlns:p14="http://schemas.microsoft.com/office/powerpoint/2010/main" val="4248440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wrap="square" anchor="ctr">
            <a:normAutofit/>
          </a:bodyPr>
          <a:lstStyle/>
          <a:p>
            <a:r>
              <a:rPr lang="en-GB" b="1"/>
              <a:t>These responses:</a:t>
            </a:r>
            <a:endParaRPr lang="en-GB"/>
          </a:p>
        </p:txBody>
      </p:sp>
      <p:sp>
        <p:nvSpPr>
          <p:cNvPr id="4" name="Content Placeholder 3"/>
          <p:cNvSpPr>
            <a:spLocks noGrp="1"/>
          </p:cNvSpPr>
          <p:nvPr>
            <p:ph sz="half" idx="1"/>
          </p:nvPr>
        </p:nvSpPr>
        <p:spPr>
          <a:xfrm>
            <a:off x="628650" y="1825625"/>
            <a:ext cx="3886200" cy="4351338"/>
          </a:xfrm>
        </p:spPr>
        <p:txBody>
          <a:bodyPr wrap="square" anchor="t">
            <a:normAutofit/>
          </a:bodyPr>
          <a:lstStyle/>
          <a:p>
            <a:pPr>
              <a:lnSpc>
                <a:spcPct val="90000"/>
              </a:lnSpc>
            </a:pPr>
            <a:r>
              <a:rPr lang="en-GB" sz="1800" i="1"/>
              <a:t>It’s really hard not to see people we love</a:t>
            </a:r>
          </a:p>
          <a:p>
            <a:pPr>
              <a:lnSpc>
                <a:spcPct val="90000"/>
              </a:lnSpc>
            </a:pPr>
            <a:endParaRPr lang="en-GB" sz="1800" i="1"/>
          </a:p>
          <a:p>
            <a:pPr>
              <a:lnSpc>
                <a:spcPct val="90000"/>
              </a:lnSpc>
            </a:pPr>
            <a:r>
              <a:rPr lang="en-GB" sz="1800" i="1"/>
              <a:t>Let’s try to think of ways you can keep in touch</a:t>
            </a:r>
          </a:p>
          <a:p>
            <a:pPr>
              <a:lnSpc>
                <a:spcPct val="90000"/>
              </a:lnSpc>
            </a:pPr>
            <a:endParaRPr lang="en-GB" sz="1800" i="1"/>
          </a:p>
          <a:p>
            <a:pPr>
              <a:lnSpc>
                <a:spcPct val="90000"/>
              </a:lnSpc>
            </a:pPr>
            <a:r>
              <a:rPr lang="en-GB" sz="1800" i="1"/>
              <a:t>It would make me sad too</a:t>
            </a:r>
          </a:p>
          <a:p>
            <a:pPr>
              <a:lnSpc>
                <a:spcPct val="90000"/>
              </a:lnSpc>
            </a:pPr>
            <a:endParaRPr lang="en-GB" sz="1800" i="1"/>
          </a:p>
          <a:p>
            <a:pPr>
              <a:lnSpc>
                <a:spcPct val="90000"/>
              </a:lnSpc>
            </a:pPr>
            <a:r>
              <a:rPr lang="en-GB" sz="1800" i="1"/>
              <a:t>It’s great you want to be responsible, that’s really grown up</a:t>
            </a:r>
          </a:p>
          <a:p>
            <a:pPr>
              <a:lnSpc>
                <a:spcPct val="90000"/>
              </a:lnSpc>
            </a:pPr>
            <a:endParaRPr lang="en-GB" sz="1800" i="1"/>
          </a:p>
          <a:p>
            <a:pPr>
              <a:lnSpc>
                <a:spcPct val="90000"/>
              </a:lnSpc>
            </a:pPr>
            <a:r>
              <a:rPr lang="en-GB" sz="1800" i="1"/>
              <a:t>We can look at where you might need a bit more help</a:t>
            </a:r>
            <a:endParaRPr lang="en-GB" sz="1800"/>
          </a:p>
        </p:txBody>
      </p:sp>
      <p:graphicFrame>
        <p:nvGraphicFramePr>
          <p:cNvPr id="6" name="Content Placeholder 2">
            <a:extLst>
              <a:ext uri="{FF2B5EF4-FFF2-40B4-BE49-F238E27FC236}">
                <a16:creationId xmlns:a16="http://schemas.microsoft.com/office/drawing/2014/main" id="{27B40244-94B9-B371-7E2F-CD2BE9C40185}"/>
              </a:ext>
            </a:extLst>
          </p:cNvPr>
          <p:cNvGraphicFramePr>
            <a:graphicFrameLocks noGrp="1"/>
          </p:cNvGraphicFramePr>
          <p:nvPr>
            <p:ph sz="half" idx="2"/>
            <p:extLst>
              <p:ext uri="{D42A27DB-BD31-4B8C-83A1-F6EECF244321}">
                <p14:modId xmlns:p14="http://schemas.microsoft.com/office/powerpoint/2010/main" val="1966347270"/>
              </p:ext>
            </p:extLst>
          </p:nvPr>
        </p:nvGraphicFramePr>
        <p:xfrm>
          <a:off x="4629150" y="1825625"/>
          <a:ext cx="3886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3415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p:nvPr/>
        </p:nvSpPr>
        <p:spPr>
          <a:xfrm>
            <a:off x="2419800" y="691350"/>
            <a:ext cx="4304400" cy="70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How to think realistically</a:t>
            </a:r>
            <a:endParaRPr sz="3200" b="0" i="0" u="none" strike="noStrike" cap="none">
              <a:solidFill>
                <a:srgbClr val="000000"/>
              </a:solidFill>
              <a:latin typeface="Calibri"/>
              <a:ea typeface="Calibri"/>
              <a:cs typeface="Calibri"/>
              <a:sym typeface="Calibri"/>
            </a:endParaRPr>
          </a:p>
        </p:txBody>
      </p:sp>
      <p:sp>
        <p:nvSpPr>
          <p:cNvPr id="191" name="Google Shape;191;p29"/>
          <p:cNvSpPr txBox="1"/>
          <p:nvPr/>
        </p:nvSpPr>
        <p:spPr>
          <a:xfrm>
            <a:off x="1363200" y="1962625"/>
            <a:ext cx="6417600" cy="38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Catching thoughts</a:t>
            </a:r>
            <a:r>
              <a:rPr lang="en-GB" sz="1800" b="0" i="0" u="none" strike="noStrike" cap="none">
                <a:solidFill>
                  <a:srgbClr val="000000"/>
                </a:solidFill>
                <a:latin typeface="Calibri"/>
                <a:ea typeface="Calibri"/>
                <a:cs typeface="Calibri"/>
                <a:sym typeface="Calibri"/>
              </a:rPr>
              <a:t>-Identify what the thought behind the emotion is by asking yourself “What is making me feel this way?” “Why am I worried?” and “What do I think will happen?”</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Evaluating and challenging- How likely is the thought?</a:t>
            </a:r>
            <a:r>
              <a:rPr lang="en-GB" sz="1800" b="0" i="0" u="none" strike="noStrike" cap="none">
                <a:solidFill>
                  <a:srgbClr val="000000"/>
                </a:solidFill>
                <a:latin typeface="Calibri"/>
                <a:ea typeface="Calibri"/>
                <a:cs typeface="Calibri"/>
                <a:sym typeface="Calibri"/>
              </a:rPr>
              <a:t> Look for evidence for the thought and evaluate it.List some alternative possibilities regarding your worrying thoughts.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Evaluating and challenging- How bad could the situation be?</a:t>
            </a:r>
            <a:r>
              <a:rPr lang="en-GB" sz="1800" b="0" i="0" u="none" strike="noStrike" cap="none">
                <a:solidFill>
                  <a:srgbClr val="000000"/>
                </a:solidFill>
                <a:latin typeface="Calibri"/>
                <a:ea typeface="Calibri"/>
                <a:cs typeface="Calibri"/>
                <a:sym typeface="Calibri"/>
              </a:rPr>
              <a:t> Ask yourself”What is the worst that could happen?” You will probably realise that what you imagine as the worst outcome, isn’t that bad after all </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p:nvPr/>
        </p:nvSpPr>
        <p:spPr>
          <a:xfrm>
            <a:off x="1711650" y="691375"/>
            <a:ext cx="5720700" cy="80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a:latin typeface="Calibri"/>
                <a:ea typeface="Calibri"/>
                <a:cs typeface="Calibri"/>
                <a:sym typeface="Calibri"/>
              </a:rPr>
              <a:t>Coping thoughts</a:t>
            </a:r>
            <a:endParaRPr sz="3200" b="0" i="0" u="none" strike="noStrike" cap="none">
              <a:solidFill>
                <a:srgbClr val="000000"/>
              </a:solidFill>
              <a:latin typeface="Calibri"/>
              <a:ea typeface="Calibri"/>
              <a:cs typeface="Calibri"/>
              <a:sym typeface="Calibri"/>
            </a:endParaRPr>
          </a:p>
        </p:txBody>
      </p:sp>
      <p:sp>
        <p:nvSpPr>
          <p:cNvPr id="248" name="Google Shape;248;p37"/>
          <p:cNvSpPr txBox="1"/>
          <p:nvPr/>
        </p:nvSpPr>
        <p:spPr>
          <a:xfrm>
            <a:off x="1781400" y="1973775"/>
            <a:ext cx="5581200" cy="254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2500">
                <a:latin typeface="Calibri"/>
                <a:ea typeface="Calibri"/>
                <a:cs typeface="Calibri"/>
                <a:sym typeface="Calibri"/>
              </a:rPr>
              <a:t>I’m  safe</a:t>
            </a:r>
            <a:endParaRPr sz="2500">
              <a:latin typeface="Calibri"/>
              <a:ea typeface="Calibri"/>
              <a:cs typeface="Calibri"/>
              <a:sym typeface="Calibri"/>
            </a:endParaRPr>
          </a:p>
          <a:p>
            <a:pPr marL="0" marR="0" lvl="0" indent="0" algn="l" rtl="0">
              <a:lnSpc>
                <a:spcPct val="100000"/>
              </a:lnSpc>
              <a:spcBef>
                <a:spcPts val="0"/>
              </a:spcBef>
              <a:spcAft>
                <a:spcPts val="0"/>
              </a:spcAft>
              <a:buNone/>
            </a:pPr>
            <a:endParaRPr sz="2500">
              <a:latin typeface="Calibri"/>
              <a:ea typeface="Calibri"/>
              <a:cs typeface="Calibri"/>
              <a:sym typeface="Calibri"/>
            </a:endParaRPr>
          </a:p>
          <a:p>
            <a:pPr marL="0" marR="0" lvl="0" indent="0" algn="l" rtl="0">
              <a:lnSpc>
                <a:spcPct val="100000"/>
              </a:lnSpc>
              <a:spcBef>
                <a:spcPts val="0"/>
              </a:spcBef>
              <a:spcAft>
                <a:spcPts val="0"/>
              </a:spcAft>
              <a:buNone/>
            </a:pPr>
            <a:r>
              <a:rPr lang="en-GB" sz="2500">
                <a:latin typeface="Calibri"/>
                <a:ea typeface="Calibri"/>
                <a:cs typeface="Calibri"/>
                <a:sym typeface="Calibri"/>
              </a:rPr>
              <a:t>I can do this!</a:t>
            </a:r>
            <a:endParaRPr sz="2500">
              <a:latin typeface="Calibri"/>
              <a:ea typeface="Calibri"/>
              <a:cs typeface="Calibri"/>
              <a:sym typeface="Calibri"/>
            </a:endParaRPr>
          </a:p>
          <a:p>
            <a:pPr marL="0" marR="0" lvl="0" indent="0" algn="l" rtl="0">
              <a:lnSpc>
                <a:spcPct val="100000"/>
              </a:lnSpc>
              <a:spcBef>
                <a:spcPts val="0"/>
              </a:spcBef>
              <a:spcAft>
                <a:spcPts val="0"/>
              </a:spcAft>
              <a:buNone/>
            </a:pPr>
            <a:endParaRPr sz="2500">
              <a:latin typeface="Calibri"/>
              <a:ea typeface="Calibri"/>
              <a:cs typeface="Calibri"/>
              <a:sym typeface="Calibri"/>
            </a:endParaRPr>
          </a:p>
          <a:p>
            <a:pPr marL="0" marR="0" lvl="0" indent="0" algn="l" rtl="0">
              <a:lnSpc>
                <a:spcPct val="100000"/>
              </a:lnSpc>
              <a:spcBef>
                <a:spcPts val="0"/>
              </a:spcBef>
              <a:spcAft>
                <a:spcPts val="0"/>
              </a:spcAft>
              <a:buNone/>
            </a:pPr>
            <a:r>
              <a:rPr lang="en-GB" sz="2500">
                <a:latin typeface="Calibri"/>
                <a:ea typeface="Calibri"/>
                <a:cs typeface="Calibri"/>
                <a:sym typeface="Calibri"/>
              </a:rPr>
              <a:t>I’ve done it before, I can do it again!</a:t>
            </a:r>
            <a:endParaRPr sz="2500">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6"/>
          <p:cNvSpPr txBox="1"/>
          <p:nvPr/>
        </p:nvSpPr>
        <p:spPr>
          <a:xfrm>
            <a:off x="1476375" y="1844675"/>
            <a:ext cx="6624638" cy="23082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a:solidFill>
                  <a:schemeClr val="dk1"/>
                </a:solidFill>
                <a:latin typeface="Calibri"/>
                <a:ea typeface="Calibri"/>
                <a:cs typeface="Calibri"/>
                <a:sym typeface="Calibri"/>
              </a:rPr>
              <a:t>We are all unique. </a:t>
            </a:r>
            <a:endParaRPr/>
          </a:p>
          <a:p>
            <a:pPr marL="0" marR="0" lvl="0" indent="0" algn="ctr" rtl="0">
              <a:spcBef>
                <a:spcPts val="0"/>
              </a:spcBef>
              <a:spcAft>
                <a:spcPts val="0"/>
              </a:spcAft>
              <a:buNone/>
            </a:pPr>
            <a:r>
              <a:rPr lang="en-GB" sz="3600">
                <a:solidFill>
                  <a:schemeClr val="dk1"/>
                </a:solidFill>
                <a:latin typeface="Calibri"/>
                <a:ea typeface="Calibri"/>
                <a:cs typeface="Calibri"/>
                <a:sym typeface="Calibri"/>
              </a:rPr>
              <a:t>Every child is unique.</a:t>
            </a:r>
            <a:endParaRPr/>
          </a:p>
          <a:p>
            <a:pPr marL="0" marR="0" lvl="0" indent="0" algn="ctr" rtl="0">
              <a:spcBef>
                <a:spcPts val="0"/>
              </a:spcBef>
              <a:spcAft>
                <a:spcPts val="0"/>
              </a:spcAft>
              <a:buNone/>
            </a:pPr>
            <a:r>
              <a:rPr lang="en-GB" sz="3600">
                <a:solidFill>
                  <a:schemeClr val="dk1"/>
                </a:solidFill>
                <a:latin typeface="Calibri"/>
                <a:ea typeface="Calibri"/>
                <a:cs typeface="Calibri"/>
                <a:sym typeface="Calibri"/>
              </a:rPr>
              <a:t> You know your child best and what may work for them. </a:t>
            </a:r>
            <a:endParaRPr/>
          </a:p>
        </p:txBody>
      </p:sp>
      <p:pic>
        <p:nvPicPr>
          <p:cNvPr id="313" name="Google Shape;313;p46"/>
          <p:cNvPicPr preferRelativeResize="0"/>
          <p:nvPr/>
        </p:nvPicPr>
        <p:blipFill rotWithShape="1">
          <a:blip r:embed="rId3">
            <a:alphaModFix/>
          </a:blip>
          <a:srcRect/>
          <a:stretch/>
        </p:blipFill>
        <p:spPr>
          <a:xfrm>
            <a:off x="2484438" y="4773613"/>
            <a:ext cx="874712" cy="2055812"/>
          </a:xfrm>
          <a:prstGeom prst="rect">
            <a:avLst/>
          </a:prstGeom>
          <a:noFill/>
          <a:ln>
            <a:noFill/>
          </a:ln>
        </p:spPr>
      </p:pic>
      <p:pic>
        <p:nvPicPr>
          <p:cNvPr id="314" name="Google Shape;314;p46"/>
          <p:cNvPicPr preferRelativeResize="0"/>
          <p:nvPr/>
        </p:nvPicPr>
        <p:blipFill rotWithShape="1">
          <a:blip r:embed="rId4">
            <a:alphaModFix/>
          </a:blip>
          <a:srcRect/>
          <a:stretch/>
        </p:blipFill>
        <p:spPr>
          <a:xfrm>
            <a:off x="1042988" y="4581525"/>
            <a:ext cx="1154112" cy="2247900"/>
          </a:xfrm>
          <a:prstGeom prst="rect">
            <a:avLst/>
          </a:prstGeom>
          <a:noFill/>
          <a:ln>
            <a:noFill/>
          </a:ln>
        </p:spPr>
      </p:pic>
      <p:pic>
        <p:nvPicPr>
          <p:cNvPr id="315" name="Google Shape;315;p46"/>
          <p:cNvPicPr preferRelativeResize="0"/>
          <p:nvPr/>
        </p:nvPicPr>
        <p:blipFill rotWithShape="1">
          <a:blip r:embed="rId5">
            <a:alphaModFix/>
          </a:blip>
          <a:srcRect/>
          <a:stretch/>
        </p:blipFill>
        <p:spPr>
          <a:xfrm>
            <a:off x="3563938" y="4756150"/>
            <a:ext cx="1042987" cy="20177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47"/>
          <p:cNvPicPr preferRelativeResize="0"/>
          <p:nvPr/>
        </p:nvPicPr>
        <p:blipFill rotWithShape="1">
          <a:blip r:embed="rId3">
            <a:alphaModFix/>
          </a:blip>
          <a:srcRect/>
          <a:stretch/>
        </p:blipFill>
        <p:spPr>
          <a:xfrm>
            <a:off x="176212" y="0"/>
            <a:ext cx="8791575" cy="610806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9"/>
          <p:cNvSpPr txBox="1">
            <a:spLocks noGrp="1"/>
          </p:cNvSpPr>
          <p:nvPr>
            <p:ph type="body" idx="4294967295"/>
          </p:nvPr>
        </p:nvSpPr>
        <p:spPr>
          <a:xfrm>
            <a:off x="647700" y="192088"/>
            <a:ext cx="7829400" cy="1166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3F3F3F"/>
              </a:buClr>
              <a:buSzPts val="3600"/>
              <a:buFont typeface="Arial"/>
              <a:buNone/>
            </a:pPr>
            <a:r>
              <a:rPr lang="en-GB" sz="3600" b="1">
                <a:solidFill>
                  <a:srgbClr val="3F3F3F"/>
                </a:solidFill>
              </a:rPr>
              <a:t>Referrals to other services</a:t>
            </a:r>
            <a:endParaRPr sz="3600" b="1">
              <a:solidFill>
                <a:srgbClr val="3F3F3F"/>
              </a:solidFill>
              <a:latin typeface="Calibri"/>
              <a:ea typeface="Calibri"/>
              <a:cs typeface="Calibri"/>
              <a:sym typeface="Calibri"/>
            </a:endParaRPr>
          </a:p>
        </p:txBody>
      </p:sp>
      <p:sp>
        <p:nvSpPr>
          <p:cNvPr id="343" name="Google Shape;343;p49"/>
          <p:cNvSpPr txBox="1">
            <a:spLocks noGrp="1"/>
          </p:cNvSpPr>
          <p:nvPr>
            <p:ph type="body" idx="4294967295"/>
          </p:nvPr>
        </p:nvSpPr>
        <p:spPr>
          <a:xfrm>
            <a:off x="769938" y="1412875"/>
            <a:ext cx="7707300" cy="5111700"/>
          </a:xfrm>
          <a:prstGeom prst="rect">
            <a:avLst/>
          </a:prstGeom>
          <a:noFill/>
          <a:ln>
            <a:noFill/>
          </a:ln>
        </p:spPr>
        <p:txBody>
          <a:bodyPr spcFirstLastPara="1" wrap="square" lIns="91425" tIns="45700" rIns="91425" bIns="45700" anchor="t" anchorCtr="0">
            <a:noAutofit/>
          </a:bodyPr>
          <a:lstStyle/>
          <a:p>
            <a:pPr marL="342900" lvl="0" indent="-190500" algn="l" rtl="0">
              <a:lnSpc>
                <a:spcPct val="90000"/>
              </a:lnSpc>
              <a:spcBef>
                <a:spcPts val="1680"/>
              </a:spcBef>
              <a:spcAft>
                <a:spcPts val="0"/>
              </a:spcAft>
              <a:buClr>
                <a:schemeClr val="dk1"/>
              </a:buClr>
              <a:buSzPts val="2400"/>
              <a:buNone/>
            </a:pPr>
            <a:endParaRPr sz="2400" dirty="0"/>
          </a:p>
          <a:p>
            <a:pPr marL="342900" lvl="0" indent="-190500" algn="l" rtl="0">
              <a:lnSpc>
                <a:spcPct val="90000"/>
              </a:lnSpc>
              <a:spcBef>
                <a:spcPts val="1680"/>
              </a:spcBef>
              <a:spcAft>
                <a:spcPts val="0"/>
              </a:spcAft>
              <a:buClr>
                <a:schemeClr val="dk1"/>
              </a:buClr>
              <a:buSzPts val="2400"/>
              <a:buNone/>
            </a:pPr>
            <a:r>
              <a:rPr lang="en-GB" sz="2400" dirty="0"/>
              <a:t>Referral to Care Solace</a:t>
            </a:r>
            <a:endParaRPr sz="2400" dirty="0"/>
          </a:p>
        </p:txBody>
      </p:sp>
      <p:pic>
        <p:nvPicPr>
          <p:cNvPr id="344" name="Google Shape;344;p49"/>
          <p:cNvPicPr preferRelativeResize="0"/>
          <p:nvPr/>
        </p:nvPicPr>
        <p:blipFill rotWithShape="1">
          <a:blip r:embed="rId3">
            <a:alphaModFix/>
          </a:blip>
          <a:srcRect/>
          <a:stretch/>
        </p:blipFill>
        <p:spPr>
          <a:xfrm>
            <a:off x="7448134" y="115888"/>
            <a:ext cx="1516479" cy="22158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animEffect transition="in" filter="fade">
                                      <p:cBhvr>
                                        <p:cTn id="7" dur="500"/>
                                        <p:tgtEl>
                                          <p:spTgt spid="3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3">
                                            <p:txEl>
                                              <p:pRg st="1" end="1"/>
                                            </p:txEl>
                                          </p:spTgt>
                                        </p:tgtEl>
                                        <p:attrNameLst>
                                          <p:attrName>style.visibility</p:attrName>
                                        </p:attrNameLst>
                                      </p:cBhvr>
                                      <p:to>
                                        <p:strVal val="visible"/>
                                      </p:to>
                                    </p:set>
                                    <p:anim calcmode="lin" valueType="num">
                                      <p:cBhvr additive="base">
                                        <p:cTn id="12" dur="500"/>
                                        <p:tgtEl>
                                          <p:spTgt spid="34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0"/>
          <p:cNvSpPr txBox="1"/>
          <p:nvPr/>
        </p:nvSpPr>
        <p:spPr>
          <a:xfrm>
            <a:off x="323850" y="1557338"/>
            <a:ext cx="8496300" cy="7683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Arial"/>
              <a:buNone/>
            </a:pPr>
            <a:r>
              <a:rPr lang="en-GB" sz="4400">
                <a:solidFill>
                  <a:schemeClr val="dk1"/>
                </a:solidFill>
                <a:latin typeface="Calibri"/>
                <a:ea typeface="Calibri"/>
                <a:cs typeface="Calibri"/>
                <a:sym typeface="Calibri"/>
              </a:rPr>
              <a:t>Questions?</a:t>
            </a:r>
            <a:endParaRPr/>
          </a:p>
        </p:txBody>
      </p:sp>
      <p:pic>
        <p:nvPicPr>
          <p:cNvPr id="351" name="Google Shape;351;p50"/>
          <p:cNvPicPr preferRelativeResize="0"/>
          <p:nvPr/>
        </p:nvPicPr>
        <p:blipFill rotWithShape="1">
          <a:blip r:embed="rId3">
            <a:alphaModFix/>
          </a:blip>
          <a:srcRect/>
          <a:stretch/>
        </p:blipFill>
        <p:spPr>
          <a:xfrm>
            <a:off x="1655763" y="2243138"/>
            <a:ext cx="1244600" cy="3009900"/>
          </a:xfrm>
          <a:prstGeom prst="rect">
            <a:avLst/>
          </a:prstGeom>
          <a:noFill/>
          <a:ln>
            <a:noFill/>
          </a:ln>
        </p:spPr>
      </p:pic>
      <p:pic>
        <p:nvPicPr>
          <p:cNvPr id="352" name="Google Shape;352;p50"/>
          <p:cNvPicPr preferRelativeResize="0"/>
          <p:nvPr/>
        </p:nvPicPr>
        <p:blipFill rotWithShape="1">
          <a:blip r:embed="rId4">
            <a:alphaModFix/>
          </a:blip>
          <a:srcRect/>
          <a:stretch/>
        </p:blipFill>
        <p:spPr>
          <a:xfrm>
            <a:off x="5795963" y="2565400"/>
            <a:ext cx="1638300" cy="2941638"/>
          </a:xfrm>
          <a:prstGeom prst="rect">
            <a:avLst/>
          </a:prstGeom>
          <a:noFill/>
          <a:ln>
            <a:noFill/>
          </a:ln>
        </p:spPr>
      </p:pic>
      <p:pic>
        <p:nvPicPr>
          <p:cNvPr id="353" name="Google Shape;353;p50"/>
          <p:cNvPicPr preferRelativeResize="0"/>
          <p:nvPr/>
        </p:nvPicPr>
        <p:blipFill rotWithShape="1">
          <a:blip r:embed="rId5">
            <a:alphaModFix/>
          </a:blip>
          <a:srcRect/>
          <a:stretch/>
        </p:blipFill>
        <p:spPr>
          <a:xfrm>
            <a:off x="3790950" y="2289175"/>
            <a:ext cx="1655763" cy="3230563"/>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500"/>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1" descr="data:image/jpeg;base64,/9j/4AAQSkZJRgABAQAAAQABAAD/2wCEAAkGBxMTEhUTEhMVFhUXFxUXFxcYFxcVFxUXFxUXFxcXFxgYHSggGB0lHRcVITEhJSkrLi4uFx8zODMtNygtLisBCgoKDg0OGhAQGC0eHx0tLS0tLS0tLS0tLS0tLS0tLS0tLS0tLS0tLS0tLS0tLS0tLS0tLS0tLS0tLS0tLS0tLf/AABEIAKgBLAMBIgACEQEDEQH/xAAcAAADAAMBAQEAAAAAAAAAAAAAAQIDBgcEBQj/xABHEAABBAEDAQUEBQgGCQUAAAABAAIDEQQFEiExBgcTQVEiYXGBMkKRocEUIzNSgpKisSRDc6Pw8RVTYmRys8LR0iZjg5Oy/8QAGAEBAQEBAQAAAAAAAAAAAAAAAQACAwT/xAAhEQEBAAICAwEAAwEAAAAAAAAAAQIREiExQVEDIjJhBP/aAAwDAQACEQMRAD8A7OQik7QsBJCQCoJAI0TCCknSQklOklSwUFCtSQiox0SAQ1XS0kFNqZQAhIcUqTcEqXO90gqCUFygdVm5GRVLIAkwUm7hM+imhSJB0VArcsSXIaFRSIV72iKolRRUl1dUctIOChzgrItIrNSGvV7FIasgTj/qqKUFiylFLWkgNSpMp2qBKwlllZWnlDhSr3DHnJ8lRYsjWpUuemtveU0EKV6XNSEiUBSMppEoUg4JEIQs3RACRTcpes0mHKgVDUyiVKSCHBK1bBuapVlSAqljc1Aaq2qGlcq0tCid4a0ucQ1rQSSTQAA5JJ4AWh5PetjGR0WJj5WZt+k6CMuaPhftH40B6ErUlob0Y+Uw5atoPeDg5T/BD3Qz9PBnaYn36CztJ9wN+5bQsWcafK2vtIuWK1RVy2uLK1yHNWFh8lYWpluCxQHopLVkCCt8WWI8KbWRwUlZsJBUsTjSytdwnGqxBCe1NpVLUgYmqyEVyqIT6TG4LA4eizvXnK5ZNR9QpJkIcV6WCpCRSJRaTVUpCCpC0KbVkrnspKCUwUEoqTXKmR3RZCorlZy+GGhF9VDD1RatKc5G5IG03BG1oNKx5mSyKN8sjg1kbXPe4/Va0WT9gVgrRu+zPdFpUoH9Y+KMn3F25w+YYR81vDvoVrkWZmdoTscz8m00S25wvxZgzkMJJo80SQKaSPpELqGl6XDjRNhx42xxt6NaKv3uPVxPmTZK1nQ5MfE0jFilnbjCTHY0SbmsIlmjL3Oa48B1uc6z6L6uk6JIzDdjS5k0znNkaMjhkrWv4btdz7TQeHEk38gLK+vSYu1/Y7G1CIsmYBIAfDlA9uM+XP1m9LaePnRWr90WvzyNyMLJcXS4rtocTZLdzmFpJ5dtcw8nycPRbf2fwxiRtxn5b55Lc4GZ4MpaTwB5kCjV35/Ac27ppL1fU3eRdKenrkuI+Hn96z5xsvpqeXXb9Ut6pzgQsT2rx5Z2f17dJPq3FNzlijcrkWsc942qzvSmSeqyh687WFPouuGeUnbFxjOhYdxCphXSfpvpnipzAjalaYTuANCdJFUFuAJBUhxWqkOCxFqy7lOxYs2ZXspNTadruyCVKolJSFpopAUkWmSlSAVyrRlIi0IJRUFJVFIIuiW08qWjhVI/0RRpY6t6KWMVF6jnkfgqpE8KqatP72NGdlabMyMFz2bZmtHJd4ZtwAHU7N9D1pbfuWLxDfI/D+a1y1oa25ZhYzdZ0BkMZb48DY2AHylhbtbZ8g+OwD09v3FYOzvepFh4jcfPinGVABEWBnL2t4Y4l5FGqBvqRY6r7Ws9jMnGyXZ+kFjZH2ZsV5qKYdTt6AEnmiRRJII6FnvDlYP6Xo+ayQf6uMTM/ZeQK+VrpqWfYmnYMs+Rlza7mxOhgx2l8LHDaXua3bBEzcAXDc4Eu6FxoeYGxdw2mEY0+U/l00u0G+XNjHJ+b3v+xeLN07U9clYJ4nYWA127a79I/qL2mi59WASA1tk8+fVtLwI8eGOGJu2ONoY0deB6nzPnfqVZXrSZCwcpSjhWa+CCF5uE01tiY3lZHIeoJVJxmjvbJwh7FjC0nvf1DIgwBLjzPie2aIksNFzTuG2/Sy0151S6Y93TNby9vHCkA1yvn9l8x02HjTPNvkghkeaq3Pja5xodOSeF9VXHvY2wC7V7VfkgFUxWyDU07SDrXWMi1AV0lSbEKCkhCdoT0BCAEELqAgJAq1mErQnSEhBUkqiOVosnefiwyOizY8jEe0mvFic4PF8OaY91/wAveVzstabwXLHuvqtNn709JHP5Vu9zYpif/wALV+1/bXOysacYGJNDjhjzJlSjw3GMNJcIgelgVYJPPRvVc7hlfPTUfY7uO3GTqOZlgtZ+Sxi4yGlrwTJUQJJ5tgeTx1AW+yyny4XP+5TE8LS2vA5mkkeeP1T4bflTPvK30NJ5P+S8/wD0Z7y4Y+nTCe6thr3rM1xWBoWYBH57WTI0plAFJgL0yOTQdK7XZD9cyNPcGGBke5vs09pEcTvpXyCXnivRb08+i5Xojf8A1Xl/2J/5OMuqBourF9a86+Cc540pVNCoBCklZRByklN/wWIFYuWmpFkotLjzKe5UqST6qkyB6KCxPaC0nvjZu0qeh9F0B/vmD8VuxC1fvNh3aVl/2d/uva78FvD+0F8PX3eOvTMM/wC7xD7GgfgtgcaWod1M16Tin0bI392aQfgtqJtOV1bBpXiKdygBTv5pc+X1rTPaGBQAVlYF0nlmgFFqioK0CtCTkI2nrCCkmu7JFVaRKSEdqlKaURCxOZ69PQ8rIULF1THJO8jCada0ja0C5G2egOydjgOPj963DvHFaXmH/wBl4+3ha13pO26pozj08ev7/HH4/ctj71L/ANFZdebGj7ZWBVxl4tSl3Z44bpWGAP6oO/eJcf5rZgwrieXr+a7HxMTAldH+T6czKmLOHO2xB22wL6bOPMyc9F03u3192bp8M0hBl9qOQ8cvYSNxA4Bc3a6hx7Sxn+PezMumXtZ2ih0+AyzGyTUcY+lK/wDVb6e8+S+F3f8AbqXOypsafGED42eIBucXAbmja4OA59pvPHXotgzeyUE2czNmLpHRNa2KM14cZBJ37frOs3Z9BxwCNA0jOEGr63kO/qoHv9/AYRXxofctYfnjoXK19Xtb3nwCF7NPkEmUZRA0bDbCSQXhrhT+m0VY3OF8L2dzvaefOxJHZMgfJHNtDg1rSWFjXDcGgDqXC68lyHu50hw1nCjlbR9if5GAzscf4T8V0PuNHhv1HG6GKdvHzljP/LH3LeWMkofOzdbiwu0WfkTfRZj8Dze8wYpaxvvcRX3ngFfV7r9Anych2s5xPiSbvAZZADCC3dX6m32Wg9eXGyQV8PtF2bZldpvBynHwpmNkaG2C4Mx6DL+rzE82PT38e/s9qMmh6gcDLmc7BlG7Hlk6RenP1RfsuA4B2uoAlF7nXnSdf2pBq17sR2sZqMc0kcZY2OZ0bSTe9oAc1/IG0kEW3yvqtie7hcbjrynL/wDSuRL2mMDZpBBFD7UW4+G78wHctur3StN1fsr5Wt6tlaxmTY+FM6HFxGPLpGEgyyNDg3lpBIc4ENF1TS7rQHxu8vLnwdWyJYQQ7KxwxjubAeyON5ZXVw8MgDyLgfRdP7uOzAwtPZE9oErwXzeZ3u+rwT9EU3g1wT5rdkmqXze6LXJcvTd0jjLLE98duPtPprXs3OPXh4buPpza1XtT211lvhRSwM09ssgj8bh9WW2dxLgAA6zQs0aPC+L2OnyItCzJsSR0csOTFI4t6mPw2Bw54oXZvyBWyd6uqsy9BxMmxukkidweknhSiVvyIePkmYSZeBt4e3Wl5ekRQZceo5c0xm2v8R5MTvYL/wBHZ49kiiTwfJdR7QdqsXCYyTJk8MSGm01zyeLJpoJoAjn3haV31Ykkmk47iCSx8TpT+rcD2lx924gX71zntW7M1KOTUjGW40Phwsb6MNguHkadt3EebwPq8PDlJtbfpSKnNDgbBAII8wRYK+B2/gLtNzB/u8p/dYXfgtbf3hCRuDjadtkyZ2w77G5uOwAeIHgH6Yp1tvgAnzF9A1TFEsMsZ+vG9n7zS38VnhqyrbSO5t16TEP1XzD+9c7/AKlu4bwucdw2ReBJGRRZkO/ijjd/PculhYzms6d9IDFIjWYlSjjFtKtYzJ8VbeVqWLRopWWcWsIctZdCKcFFLKppVieghK1SRC7MpKAilVLMRkpAoSCUCErQShc6XMu/GMsjwsoA/mckWR5AgP8A5xfyW1d4sO/TMwD/AFD3D9n2wfuXt7T6FHnYz8aUkNdtIcK3NLXBwIv4V8CVly9MDsR+NZIMDobPU3GWWff5rW5qJyruF0/f+WTP5BbFjj/hDTuH7vhD5L6Hcu4402dpsh9uKXe0Hq4D825wHpTYj+2F97ul7NT4OJJHkta2R8xfTXB/s+HG0cjjq1yz9pOxRly487En/Jslopztm9sja2jc2xZrjm7FdKBTlq2z6mr9+j5bwQJXRQuleHvBIDH3Htc4jnhvikfBy5diz5TpZ8T2n5GUW4zyXFztzJo+p+t+jon0s/H9I5ugx5OKMbMPjjaNzyAxznj+sGygw36fDnlfG7N93OFhTDIj8V8o3bXSvDtu4bTQDQLqxfoSjHOSaLW5tGlh7RYj2QyGAY7YzKGEspuPLHTn9Abazi76eqjsV+Y7Q6lB5SNfKPiXxyj7pnrqt+S8rNMhbK6cRsErmhrpNo3loqml3WuBx7gudz2msav2Wkk1jEzWio4oniR1i9w8QMbtu+fFJuqpvwWyaro0GUwMyYY5Wg2A9odtPqD1HyXrdkNHVwHxIWI6lCBzLGPeXtA56eaLvr/ErTtPhx4xHBGyNjbpjAGtF8k8eZ9VlMwuui+Zk9ocRn08vHb16zRjp16uXkl7XaeK/puN/wDdH1+1Yz5+o1JH2H9Ol/fSZfTT16X58+5a/J2x0+uM7Fv+2j/7rz6v2vw2YssjcuBzhFI5rRNG5znBji0NAPJJFBcZz5a031pqPcPjMk0/KjkaHMfKWOB6OaYGBwPyP3r0wd0MfiMa7MmkxY5C9uM4CgSQXAu3VTqokNBN/NY+5HMx4dPIfkwtfJNI8sdIxrmgNZGAQTfOy/2gujQZ8BPsTRH4Pab+9d/0zzxyuvDEk091jkfKvL7FEsDHMdG5rSxwLS0gFpa7q0t6EHmwjfuHsm/hyoAPlwuV/Syni+XoXZHCw5HS40DY3vFF1vcQ272t3k7B7m10HoF95YoysgXbHLflmxzLunwXwz6o0io25RY3y9pj5gf4TGfmukMVCBrQQ0AWS4gCrLjbia8ySTaGBWd3ntTwbknFWQpToJDVmjI9FiAVbk43SrLI+wvO5XaYCcv5UTogrSpC3EyApqWlMrbICZQAmVJKE6VUpMW1FLIQghYuJ2kNTpK07TE0vXe8/TcYub4xme27bC3xKI8t5pn8S12PvSysk/0HTJJGm6e4ucPTnw27Rz/tLdcPsTp8cz524kXiPcXkubvDXHkljXWI+bPsgdVsAoCh0Hl5Ba/inLW5HaWfpFBjDmv0fHHF7nvNfLyWWPsprkn6bVGsuyfDskGz02xs4r3rpdpFHL5C5k3uyy3cTaxkuFV7PiDz5smY3x7k2d0MV2/Ny3ftNH8wV0wJUs3LL6nOo+5nT/N2Q7mzb2c+nRnkvSzuj0wfUlP/AMpHz4AW/UpesXPKey5t2g7vtPx8aWaPFMrohvLXSym2t+lVPHlZ+RXt0nsHo+VBHPFjWyVocPzsti7sGn8OBLgfeFvDWCiKBB+d+oIXKnzZOg5ElRSTaXK4vGwAnGc7qP8AZA9DQcKN2CCY5ZZY93s3y2OTux0rzxf7yX/zXP8AvX7J6fiMihxYD+VTvAY0SSO2sBona5xFucWtH7Xot21HvZ05kXiRSGeQ8Mgax7XF3AAcXNpvJ9/uteHsF2WyMnKOramCJSf6PCQQIQLDSWn6O0fRB9S48lWHKXeVqr0YfdDpwijbLE50oY0PcJZBufXtEDdQF30WPI7n9NPRsrPhJfT/AIgV0dwWMttYyzy+mOWydzGKCTDkZTD8WH+TQVDu7HNZzjavO0+QcZW/a5khH8K6u6Pjj71JatTLL3RXg7NQZLMaJmXIySdrSHvZe11OO08gEnbVmhZtfUDq6rHGF8PtX2jbhiIvimlErxGBEzeW8XuIHJ+A5Trd6DY1JKxQvP8AjhZaV5TG96TVl2J0rVQa1ItRaN611QVJ0pLkNd6p1Il2kU0ELSWQmmEitMmCgFSkVJltNYrVAqS0kWkXKSSkEyEI0SKSu1JRYkkotNIhZuyEJAJuCyjtQ5MtKbQsW7LGPckB6/YsrgsBH+axemp287MGBrtzIomv59prGtd+8Ba9jHe6liDOVlaOES23aplRu596y0gNW9dsld+SkKrVJ2kbVBJtZUgOVJNLIEFqdLUqFJFUoJXQJKCFdpEJ0GIBCbghRIOUuek5IuUnqBVqFS2yEBqaFJNJotNSCEiUBCFIU7x6pbh6otKrTCxOcqaUcktIlSSgrNyJ7gmFj2qSSsXKnTNaVqb9yTlm5LTJvUNb6/FSFlATO0Tgk1qoNTCtdgUgpoIW9JIHKdJgIVMVtJCGNVUhXFbTSAq2oLUzFbIhTtTIVBbkDHSKVOCSdIUocFkTDUyB5nJBZnt5U0s2NMgVIQtVkwE0IUEpIQgkaCxOeT8P8eqEJTE94UxsHUfP7eiEKsLKG0srUIXOwmCgoQhMdpIQuVKmBXtQhMiMKghC0DtMBCFS9oyhCF1gJCEKBIpCFQqSJQhIK0UhCUKSpJCkEWhCUhxStCEF/9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60" name="Google Shape;360;p51"/>
          <p:cNvPicPr preferRelativeResize="0"/>
          <p:nvPr/>
        </p:nvPicPr>
        <p:blipFill rotWithShape="1">
          <a:blip r:embed="rId3">
            <a:alphaModFix/>
          </a:blip>
          <a:srcRect/>
          <a:stretch/>
        </p:blipFill>
        <p:spPr>
          <a:xfrm>
            <a:off x="3132138" y="1700213"/>
            <a:ext cx="3081337" cy="3725862"/>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US" altLang="en-US" sz="2700" dirty="0">
                <a:solidFill>
                  <a:srgbClr val="0070C0"/>
                </a:solidFill>
              </a:rPr>
              <a:t>Anxiety in children/teens</a:t>
            </a:r>
          </a:p>
        </p:txBody>
      </p:sp>
      <p:sp>
        <p:nvSpPr>
          <p:cNvPr id="3" name="Content Placeholder 2"/>
          <p:cNvSpPr>
            <a:spLocks noGrp="1"/>
          </p:cNvSpPr>
          <p:nvPr>
            <p:ph idx="1"/>
          </p:nvPr>
        </p:nvSpPr>
        <p:spPr>
          <a:xfrm>
            <a:off x="1219200" y="1943101"/>
            <a:ext cx="6438900" cy="3771900"/>
          </a:xfrm>
        </p:spPr>
        <p:txBody>
          <a:bodyPr/>
          <a:lstStyle/>
          <a:p>
            <a:pPr marL="285750" indent="-285750">
              <a:buFont typeface="Courier New" panose="02070309020205020404" pitchFamily="49" charset="0"/>
              <a:buChar char="o"/>
              <a:defRPr/>
            </a:pPr>
            <a:r>
              <a:rPr lang="en-US" sz="1500" dirty="0"/>
              <a:t>Irritability/acting out/tantrums</a:t>
            </a:r>
          </a:p>
          <a:p>
            <a:pPr marL="285750" indent="-285750">
              <a:buFont typeface="Courier New" panose="02070309020205020404" pitchFamily="49" charset="0"/>
              <a:buChar char="o"/>
              <a:defRPr/>
            </a:pPr>
            <a:r>
              <a:rPr lang="en-US" sz="1500" dirty="0"/>
              <a:t>Clingy/difficulty separating from parent (children)</a:t>
            </a:r>
          </a:p>
          <a:p>
            <a:pPr marL="285750" indent="-285750">
              <a:buFont typeface="Courier New" panose="02070309020205020404" pitchFamily="49" charset="0"/>
              <a:buChar char="o"/>
              <a:defRPr/>
            </a:pPr>
            <a:r>
              <a:rPr lang="en-US" sz="1500" dirty="0"/>
              <a:t>Difficulty with sleep (children wanting to co sleep); waking in the middle of the night; bad dreams</a:t>
            </a:r>
          </a:p>
          <a:p>
            <a:pPr marL="285750" indent="-285750">
              <a:buFont typeface="Courier New" panose="02070309020205020404" pitchFamily="49" charset="0"/>
              <a:buChar char="o"/>
              <a:defRPr/>
            </a:pPr>
            <a:r>
              <a:rPr lang="en-US" sz="1500" dirty="0"/>
              <a:t>Bed wetting (children)</a:t>
            </a:r>
          </a:p>
          <a:p>
            <a:pPr marL="285750" indent="-285750">
              <a:buFont typeface="Courier New" panose="02070309020205020404" pitchFamily="49" charset="0"/>
              <a:buChar char="o"/>
              <a:defRPr/>
            </a:pPr>
            <a:r>
              <a:rPr lang="en-US" sz="1500" dirty="0"/>
              <a:t>Somatic symptoms: headache, stomachache</a:t>
            </a:r>
          </a:p>
          <a:p>
            <a:pPr marL="285750" indent="-285750">
              <a:buFont typeface="Courier New" panose="02070309020205020404" pitchFamily="49" charset="0"/>
              <a:buChar char="o"/>
              <a:defRPr/>
            </a:pPr>
            <a:r>
              <a:rPr lang="en-US" sz="1500" dirty="0"/>
              <a:t>Unwilling to try new things</a:t>
            </a:r>
          </a:p>
          <a:p>
            <a:pPr marL="285750" indent="-285750">
              <a:buFont typeface="Courier New" panose="02070309020205020404" pitchFamily="49" charset="0"/>
              <a:buChar char="o"/>
              <a:defRPr/>
            </a:pPr>
            <a:r>
              <a:rPr lang="en-US" sz="1500" dirty="0"/>
              <a:t>Avoiding normal activities such as being with friends, going to school and being away from home</a:t>
            </a:r>
          </a:p>
          <a:p>
            <a:pPr marL="228600" indent="-228600">
              <a:buFont typeface="Wingdings" panose="05000000000000000000" pitchFamily="2" charset="2"/>
              <a:buChar char="Ø"/>
              <a:defRPr/>
            </a:pPr>
            <a:r>
              <a:rPr lang="en-US" sz="1500" dirty="0"/>
              <a:t>Separation anxiety, specific fears, social fears/shyness, worry common in young children</a:t>
            </a:r>
          </a:p>
          <a:p>
            <a:pPr marL="228600" indent="-228600">
              <a:buFont typeface="Wingdings" panose="05000000000000000000" pitchFamily="2" charset="2"/>
              <a:buChar char="v"/>
              <a:defRPr/>
            </a:pPr>
            <a:r>
              <a:rPr lang="en-US" sz="1500" dirty="0"/>
              <a:t>Will talk about school related signs and symptoms later</a:t>
            </a:r>
          </a:p>
        </p:txBody>
      </p:sp>
    </p:spTree>
    <p:extLst>
      <p:ext uri="{BB962C8B-B14F-4D97-AF65-F5344CB8AC3E}">
        <p14:creationId xmlns:p14="http://schemas.microsoft.com/office/powerpoint/2010/main" val="3633560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solidFill>
                  <a:srgbClr val="0070C0"/>
                </a:solidFill>
              </a:rPr>
              <a:t>Anxiety vs. Fear</a:t>
            </a:r>
          </a:p>
        </p:txBody>
      </p:sp>
      <p:sp>
        <p:nvSpPr>
          <p:cNvPr id="17411" name="Content Placeholder 2"/>
          <p:cNvSpPr>
            <a:spLocks noGrp="1"/>
          </p:cNvSpPr>
          <p:nvPr>
            <p:ph idx="1"/>
          </p:nvPr>
        </p:nvSpPr>
        <p:spPr>
          <a:xfrm>
            <a:off x="1485900" y="2000251"/>
            <a:ext cx="6172200" cy="3451623"/>
          </a:xfrm>
        </p:spPr>
        <p:txBody>
          <a:bodyPr/>
          <a:lstStyle/>
          <a:p>
            <a:pPr marL="285750" indent="-285750">
              <a:spcBef>
                <a:spcPct val="0"/>
              </a:spcBef>
              <a:buFont typeface="Courier New" panose="02070309020205020404" pitchFamily="49" charset="0"/>
              <a:buChar char="o"/>
              <a:defRPr/>
            </a:pPr>
            <a:r>
              <a:rPr lang="en-US" u="sng" dirty="0"/>
              <a:t>Anxiety</a:t>
            </a:r>
            <a:r>
              <a:rPr lang="en-US" dirty="0"/>
              <a:t>-Apprehension about a future threat</a:t>
            </a:r>
          </a:p>
          <a:p>
            <a:pPr marL="285750" indent="-285750">
              <a:spcBef>
                <a:spcPct val="0"/>
              </a:spcBef>
              <a:buFont typeface="Courier New" panose="02070309020205020404" pitchFamily="49" charset="0"/>
              <a:buChar char="o"/>
              <a:defRPr/>
            </a:pPr>
            <a:r>
              <a:rPr lang="en-US" u="sng" dirty="0"/>
              <a:t>Fear</a:t>
            </a:r>
            <a:r>
              <a:rPr lang="en-US" dirty="0"/>
              <a:t>- Response to an immediate threat</a:t>
            </a:r>
          </a:p>
          <a:p>
            <a:pPr marL="285750" indent="-285750">
              <a:spcBef>
                <a:spcPct val="0"/>
              </a:spcBef>
              <a:buFont typeface="Courier New" panose="02070309020205020404" pitchFamily="49" charset="0"/>
              <a:buChar char="o"/>
              <a:defRPr/>
            </a:pPr>
            <a:r>
              <a:rPr lang="en-US" dirty="0"/>
              <a:t>Both involve physiological arousal</a:t>
            </a:r>
          </a:p>
          <a:p>
            <a:pPr marL="285750" indent="-285750">
              <a:spcBef>
                <a:spcPct val="0"/>
              </a:spcBef>
              <a:buFont typeface="Courier New" panose="02070309020205020404" pitchFamily="49" charset="0"/>
              <a:buChar char="o"/>
              <a:defRPr/>
            </a:pPr>
            <a:r>
              <a:rPr lang="en-US" dirty="0"/>
              <a:t>Both can be </a:t>
            </a:r>
            <a:r>
              <a:rPr lang="en-US" u="sng" dirty="0"/>
              <a:t>adaptive</a:t>
            </a:r>
          </a:p>
          <a:p>
            <a:pPr marL="571500" lvl="1" indent="-285750">
              <a:spcBef>
                <a:spcPct val="0"/>
              </a:spcBef>
              <a:buFont typeface="Wingdings" panose="05000000000000000000" pitchFamily="2" charset="2"/>
              <a:buChar char="ü"/>
              <a:defRPr/>
            </a:pPr>
            <a:r>
              <a:rPr lang="en-US" sz="2100" dirty="0"/>
              <a:t>Fear triggers “fight or flight”</a:t>
            </a:r>
          </a:p>
          <a:p>
            <a:pPr marL="571500" lvl="1" indent="-285750">
              <a:spcBef>
                <a:spcPct val="0"/>
              </a:spcBef>
              <a:buFont typeface="Wingdings" panose="05000000000000000000" pitchFamily="2" charset="2"/>
              <a:buChar char="ü"/>
              <a:defRPr/>
            </a:pPr>
            <a:r>
              <a:rPr lang="en-US" sz="2100" dirty="0"/>
              <a:t>Anxiety can increase preparedness</a:t>
            </a:r>
          </a:p>
          <a:p>
            <a:pPr marL="571500" lvl="1" indent="-285750">
              <a:spcBef>
                <a:spcPct val="0"/>
              </a:spcBef>
              <a:buFont typeface="Wingdings" panose="05000000000000000000" pitchFamily="2" charset="2"/>
              <a:buChar char="ü"/>
              <a:defRPr/>
            </a:pPr>
            <a:r>
              <a:rPr lang="en-US" sz="2100" dirty="0"/>
              <a:t>Yerkes Dodson (next slide)</a:t>
            </a:r>
          </a:p>
        </p:txBody>
      </p:sp>
    </p:spTree>
    <p:extLst>
      <p:ext uri="{BB962C8B-B14F-4D97-AF65-F5344CB8AC3E}">
        <p14:creationId xmlns:p14="http://schemas.microsoft.com/office/powerpoint/2010/main" val="330232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1143000"/>
          </a:xfrm>
        </p:spPr>
        <p:txBody>
          <a:bodyPr wrap="square" anchor="ctr">
            <a:normAutofit/>
          </a:bodyPr>
          <a:lstStyle/>
          <a:p>
            <a:pPr eaLnBrk="1" hangingPunct="1"/>
            <a:r>
              <a:rPr lang="en-US" altLang="en-US"/>
              <a:t>What are the anxiety disorders?</a:t>
            </a:r>
          </a:p>
        </p:txBody>
      </p:sp>
      <p:sp>
        <p:nvSpPr>
          <p:cNvPr id="16387" name="Content Placeholder 2"/>
          <p:cNvSpPr>
            <a:spLocks noGrp="1"/>
          </p:cNvSpPr>
          <p:nvPr>
            <p:ph idx="1"/>
          </p:nvPr>
        </p:nvSpPr>
        <p:spPr>
          <a:xfrm>
            <a:off x="457200" y="1600200"/>
            <a:ext cx="8229600" cy="4525963"/>
          </a:xfrm>
        </p:spPr>
        <p:txBody>
          <a:bodyPr wrap="square" anchor="t">
            <a:normAutofit/>
          </a:bodyPr>
          <a:lstStyle/>
          <a:p>
            <a:pPr marL="285750" indent="-285750">
              <a:lnSpc>
                <a:spcPct val="90000"/>
              </a:lnSpc>
              <a:spcBef>
                <a:spcPct val="0"/>
              </a:spcBef>
              <a:spcAft>
                <a:spcPts val="450"/>
              </a:spcAft>
              <a:buFont typeface="Courier New" panose="02070309020205020404" pitchFamily="49" charset="0"/>
              <a:buChar char="o"/>
              <a:defRPr/>
            </a:pPr>
            <a:r>
              <a:rPr lang="en-US" sz="2500"/>
              <a:t>Generalized anxiety disorder (GAD)</a:t>
            </a:r>
          </a:p>
          <a:p>
            <a:pPr marL="285750" indent="-285750">
              <a:lnSpc>
                <a:spcPct val="90000"/>
              </a:lnSpc>
              <a:spcBef>
                <a:spcPct val="0"/>
              </a:spcBef>
              <a:spcAft>
                <a:spcPts val="450"/>
              </a:spcAft>
              <a:buFont typeface="Courier New" panose="02070309020205020404" pitchFamily="49" charset="0"/>
              <a:buChar char="o"/>
              <a:defRPr/>
            </a:pPr>
            <a:r>
              <a:rPr lang="en-US" sz="2500"/>
              <a:t>Separation anxiety disorder</a:t>
            </a:r>
          </a:p>
          <a:p>
            <a:pPr marL="285750" indent="-285750">
              <a:lnSpc>
                <a:spcPct val="90000"/>
              </a:lnSpc>
              <a:spcBef>
                <a:spcPct val="0"/>
              </a:spcBef>
              <a:spcAft>
                <a:spcPts val="450"/>
              </a:spcAft>
              <a:buFont typeface="Courier New" panose="02070309020205020404" pitchFamily="49" charset="0"/>
              <a:buChar char="o"/>
              <a:defRPr/>
            </a:pPr>
            <a:r>
              <a:rPr lang="en-US" sz="2500"/>
              <a:t>Social anxiety disorder</a:t>
            </a:r>
          </a:p>
          <a:p>
            <a:pPr marL="285750" indent="-285750">
              <a:lnSpc>
                <a:spcPct val="90000"/>
              </a:lnSpc>
              <a:spcBef>
                <a:spcPct val="0"/>
              </a:spcBef>
              <a:spcAft>
                <a:spcPts val="450"/>
              </a:spcAft>
              <a:buFont typeface="Courier New" panose="02070309020205020404" pitchFamily="49" charset="0"/>
              <a:buChar char="o"/>
              <a:defRPr/>
            </a:pPr>
            <a:r>
              <a:rPr lang="en-US" sz="2500"/>
              <a:t>Selective mutism</a:t>
            </a:r>
          </a:p>
          <a:p>
            <a:pPr marL="285750" indent="-285750">
              <a:lnSpc>
                <a:spcPct val="90000"/>
              </a:lnSpc>
              <a:spcBef>
                <a:spcPct val="0"/>
              </a:spcBef>
              <a:spcAft>
                <a:spcPts val="450"/>
              </a:spcAft>
              <a:buFont typeface="Courier New" panose="02070309020205020404" pitchFamily="49" charset="0"/>
              <a:buChar char="o"/>
              <a:defRPr/>
            </a:pPr>
            <a:r>
              <a:rPr lang="en-US" sz="2500"/>
              <a:t>Panic disorder</a:t>
            </a:r>
          </a:p>
          <a:p>
            <a:pPr marL="285750" indent="-285750">
              <a:lnSpc>
                <a:spcPct val="90000"/>
              </a:lnSpc>
              <a:spcBef>
                <a:spcPct val="0"/>
              </a:spcBef>
              <a:spcAft>
                <a:spcPts val="450"/>
              </a:spcAft>
              <a:buFont typeface="Wingdings" panose="05000000000000000000" pitchFamily="2" charset="2"/>
              <a:buChar char="Ø"/>
              <a:defRPr/>
            </a:pPr>
            <a:r>
              <a:rPr lang="en-US" sz="2500"/>
              <a:t>Obsessive-compulsive disorder (OCD) (obsessive compulsive and related disorders)  ex. BDD, Hair pulling disorder, Hoarding disorder</a:t>
            </a:r>
          </a:p>
          <a:p>
            <a:pPr marL="285750" indent="-285750">
              <a:lnSpc>
                <a:spcPct val="90000"/>
              </a:lnSpc>
              <a:spcBef>
                <a:spcPct val="0"/>
              </a:spcBef>
              <a:spcAft>
                <a:spcPts val="450"/>
              </a:spcAft>
              <a:buFont typeface="Wingdings" panose="05000000000000000000" pitchFamily="2" charset="2"/>
              <a:buChar char="Ø"/>
              <a:defRPr/>
            </a:pPr>
            <a:r>
              <a:rPr lang="en-US" sz="2500"/>
              <a:t>Post-traumatic stress disorder (trauma and stressor related disorders) ex. RAD, Disinhibited social engagement disorder, adjustment disorders</a:t>
            </a:r>
          </a:p>
        </p:txBody>
      </p:sp>
    </p:spTree>
    <p:extLst>
      <p:ext uri="{BB962C8B-B14F-4D97-AF65-F5344CB8AC3E}">
        <p14:creationId xmlns:p14="http://schemas.microsoft.com/office/powerpoint/2010/main" val="303799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r>
              <a:rPr lang="en-US" altLang="en-US" sz="2700" dirty="0">
                <a:solidFill>
                  <a:srgbClr val="0070C0"/>
                </a:solidFill>
              </a:rPr>
              <a:t>Generalized Anxiety Disorder</a:t>
            </a:r>
            <a:r>
              <a:rPr lang="en-US" altLang="en-US" sz="2700" dirty="0">
                <a:solidFill>
                  <a:srgbClr val="933C06"/>
                </a:solidFill>
              </a:rPr>
              <a:t>	</a:t>
            </a:r>
          </a:p>
        </p:txBody>
      </p:sp>
      <p:sp>
        <p:nvSpPr>
          <p:cNvPr id="22531" name="Content Placeholder 2"/>
          <p:cNvSpPr>
            <a:spLocks noGrp="1"/>
          </p:cNvSpPr>
          <p:nvPr>
            <p:ph idx="1"/>
          </p:nvPr>
        </p:nvSpPr>
        <p:spPr>
          <a:xfrm>
            <a:off x="1257300" y="1957388"/>
            <a:ext cx="6400800" cy="3681412"/>
          </a:xfrm>
        </p:spPr>
        <p:txBody>
          <a:bodyPr/>
          <a:lstStyle/>
          <a:p>
            <a:pPr marL="285750" indent="-285750">
              <a:spcBef>
                <a:spcPct val="0"/>
              </a:spcBef>
              <a:spcAft>
                <a:spcPts val="450"/>
              </a:spcAft>
              <a:buFont typeface="Courier New" panose="02070309020205020404" pitchFamily="49" charset="0"/>
              <a:buChar char="o"/>
            </a:pPr>
            <a:r>
              <a:rPr lang="en-US" altLang="en-US" dirty="0"/>
              <a:t>Excessive/difficult to control worry (for at least 6 </a:t>
            </a:r>
            <a:r>
              <a:rPr lang="en-US" altLang="en-US" dirty="0" err="1"/>
              <a:t>mos</a:t>
            </a:r>
            <a:r>
              <a:rPr lang="en-US" altLang="en-US" dirty="0"/>
              <a:t>)</a:t>
            </a:r>
          </a:p>
          <a:p>
            <a:pPr marL="571500" lvl="1" indent="-285750">
              <a:spcBef>
                <a:spcPct val="0"/>
              </a:spcBef>
              <a:spcAft>
                <a:spcPts val="450"/>
              </a:spcAft>
              <a:buFont typeface="Wingdings" panose="05000000000000000000" pitchFamily="2" charset="2"/>
              <a:buChar char="ü"/>
            </a:pPr>
            <a:r>
              <a:rPr lang="en-US" altLang="en-US" dirty="0"/>
              <a:t>About: welfare and safety of family and friends, finances, relationships, punctuality, school performance, world events</a:t>
            </a:r>
          </a:p>
          <a:p>
            <a:pPr marL="285750" indent="-285750">
              <a:spcBef>
                <a:spcPct val="0"/>
              </a:spcBef>
              <a:spcAft>
                <a:spcPts val="450"/>
              </a:spcAft>
              <a:buFont typeface="Courier New" panose="02070309020205020404" pitchFamily="49" charset="0"/>
              <a:buChar char="o"/>
            </a:pPr>
            <a:r>
              <a:rPr lang="en-US" altLang="en-US" dirty="0"/>
              <a:t>Associated symptoms: </a:t>
            </a:r>
          </a:p>
          <a:p>
            <a:pPr marL="571500" lvl="1" indent="-285750">
              <a:spcBef>
                <a:spcPct val="0"/>
              </a:spcBef>
              <a:spcAft>
                <a:spcPts val="450"/>
              </a:spcAft>
              <a:buFont typeface="Wingdings" panose="05000000000000000000" pitchFamily="2" charset="2"/>
              <a:buChar char="ü"/>
            </a:pPr>
            <a:r>
              <a:rPr lang="en-US" altLang="en-US" dirty="0"/>
              <a:t>Irritability, muscle tension, fatigue, unable to sit still, poor concentration and sleep</a:t>
            </a:r>
          </a:p>
          <a:p>
            <a:pPr marL="285750" indent="-285750">
              <a:spcBef>
                <a:spcPct val="0"/>
              </a:spcBef>
              <a:spcAft>
                <a:spcPts val="450"/>
              </a:spcAft>
              <a:buFont typeface="Courier New" panose="02070309020205020404" pitchFamily="49" charset="0"/>
              <a:buChar char="o"/>
            </a:pPr>
            <a:r>
              <a:rPr lang="en-US" altLang="en-US" dirty="0"/>
              <a:t>Not easily reassured</a:t>
            </a:r>
          </a:p>
          <a:p>
            <a:pPr marL="285750" indent="-285750">
              <a:spcBef>
                <a:spcPct val="0"/>
              </a:spcBef>
              <a:spcAft>
                <a:spcPts val="450"/>
              </a:spcAft>
              <a:buFont typeface="Courier New" panose="02070309020205020404" pitchFamily="49" charset="0"/>
              <a:buChar char="o"/>
            </a:pPr>
            <a:r>
              <a:rPr lang="en-US" altLang="en-US" dirty="0"/>
              <a:t>May throw tantrums related to anxiety</a:t>
            </a:r>
          </a:p>
          <a:p>
            <a:pPr marL="285750" indent="-285750">
              <a:spcBef>
                <a:spcPct val="0"/>
              </a:spcBef>
              <a:spcAft>
                <a:spcPts val="450"/>
              </a:spcAft>
              <a:buFont typeface="Courier New" panose="02070309020205020404" pitchFamily="49" charset="0"/>
              <a:buChar char="o"/>
            </a:pPr>
            <a:r>
              <a:rPr lang="en-US" altLang="en-US" dirty="0"/>
              <a:t>Poor concentration and attention, fidgety</a:t>
            </a:r>
          </a:p>
          <a:p>
            <a:pPr marL="571500" lvl="1" indent="-285750">
              <a:spcBef>
                <a:spcPct val="0"/>
              </a:spcBef>
              <a:spcAft>
                <a:spcPts val="450"/>
              </a:spcAft>
              <a:buFont typeface="Wingdings" panose="05000000000000000000" pitchFamily="2" charset="2"/>
              <a:buChar char="ü"/>
            </a:pPr>
            <a:r>
              <a:rPr lang="en-US" altLang="en-US" dirty="0"/>
              <a:t>May present similar to a child with ADHD</a:t>
            </a:r>
          </a:p>
        </p:txBody>
      </p:sp>
      <p:sp>
        <p:nvSpPr>
          <p:cNvPr id="22532" name="Footer Placeholder 3"/>
          <p:cNvSpPr txBox="1">
            <a:spLocks noGrp="1"/>
          </p:cNvSpPr>
          <p:nvPr/>
        </p:nvSpPr>
        <p:spPr bwMode="auto">
          <a:xfrm>
            <a:off x="3314700" y="5429251"/>
            <a:ext cx="2571750" cy="46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5F5F5F"/>
                </a:solidFill>
                <a:latin typeface="Arial Narrow" panose="020B0606020202030204" pitchFamily="34" charset="0"/>
              </a:defRPr>
            </a:lvl1pPr>
            <a:lvl2pPr marL="742950" indent="-285750">
              <a:spcBef>
                <a:spcPct val="20000"/>
              </a:spcBef>
              <a:buFont typeface="Arial" panose="020B0604020202020204" pitchFamily="34" charset="0"/>
              <a:buChar char="–"/>
              <a:defRPr sz="2800">
                <a:solidFill>
                  <a:srgbClr val="5F5F5F"/>
                </a:solidFill>
                <a:latin typeface="Arial Narrow" panose="020B0606020202030204" pitchFamily="34" charset="0"/>
              </a:defRPr>
            </a:lvl2pPr>
            <a:lvl3pPr marL="1143000" indent="-228600">
              <a:spcBef>
                <a:spcPct val="20000"/>
              </a:spcBef>
              <a:buFont typeface="Arial" panose="020B0604020202020204" pitchFamily="34" charset="0"/>
              <a:buChar char="•"/>
              <a:defRPr sz="2400">
                <a:solidFill>
                  <a:srgbClr val="5F5F5F"/>
                </a:solidFill>
                <a:latin typeface="Arial Narrow" panose="020B0606020202030204" pitchFamily="34" charset="0"/>
              </a:defRPr>
            </a:lvl3pPr>
            <a:lvl4pPr marL="1600200" indent="-228600">
              <a:spcBef>
                <a:spcPct val="20000"/>
              </a:spcBef>
              <a:buFont typeface="Arial" panose="020B0604020202020204" pitchFamily="34" charset="0"/>
              <a:buChar char="–"/>
              <a:defRPr sz="2000">
                <a:solidFill>
                  <a:srgbClr val="5F5F5F"/>
                </a:solidFill>
                <a:latin typeface="Arial Narrow" panose="020B0606020202030204" pitchFamily="34" charset="0"/>
              </a:defRPr>
            </a:lvl4pPr>
            <a:lvl5pPr marL="2057400" indent="-228600">
              <a:spcBef>
                <a:spcPct val="20000"/>
              </a:spcBef>
              <a:buFont typeface="Arial" panose="020B0604020202020204" pitchFamily="34" charset="0"/>
              <a:buChar char="»"/>
              <a:defRPr sz="2000">
                <a:solidFill>
                  <a:srgbClr val="5F5F5F"/>
                </a:solidFill>
                <a:latin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F5F5F"/>
                </a:solidFill>
                <a:latin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F5F5F"/>
                </a:solidFill>
                <a:latin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F5F5F"/>
                </a:solidFill>
                <a:latin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F5F5F"/>
                </a:solidFill>
                <a:latin typeface="Arial Narrow" panose="020B0606020202030204" pitchFamily="34" charset="0"/>
              </a:defRPr>
            </a:lvl9pPr>
          </a:lstStyle>
          <a:p>
            <a:pPr algn="ctr" eaLnBrk="1" hangingPunct="1">
              <a:spcBef>
                <a:spcPct val="0"/>
              </a:spcBef>
              <a:buFontTx/>
              <a:buNone/>
            </a:pPr>
            <a:endParaRPr lang="en-US" altLang="en-US" sz="900">
              <a:solidFill>
                <a:schemeClr val="tx1"/>
              </a:solidFill>
              <a:cs typeface="Arial" panose="020B0604020202020204" pitchFamily="34" charset="0"/>
            </a:endParaRPr>
          </a:p>
        </p:txBody>
      </p:sp>
    </p:spTree>
    <p:extLst>
      <p:ext uri="{BB962C8B-B14F-4D97-AF65-F5344CB8AC3E}">
        <p14:creationId xmlns:p14="http://schemas.microsoft.com/office/powerpoint/2010/main" val="1300761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altLang="en-US" sz="2700" dirty="0">
                <a:solidFill>
                  <a:srgbClr val="0070C0"/>
                </a:solidFill>
              </a:rPr>
              <a:t>Separation Anxiety</a:t>
            </a:r>
          </a:p>
        </p:txBody>
      </p:sp>
      <p:sp>
        <p:nvSpPr>
          <p:cNvPr id="19459" name="Rectangle 3"/>
          <p:cNvSpPr>
            <a:spLocks noGrp="1" noChangeArrowheads="1"/>
          </p:cNvSpPr>
          <p:nvPr>
            <p:ph idx="1"/>
          </p:nvPr>
        </p:nvSpPr>
        <p:spPr>
          <a:xfrm>
            <a:off x="1190625" y="2019300"/>
            <a:ext cx="7429500" cy="3409950"/>
          </a:xfrm>
        </p:spPr>
        <p:txBody>
          <a:bodyPr/>
          <a:lstStyle/>
          <a:p>
            <a:pPr marL="285750" indent="-285750">
              <a:spcBef>
                <a:spcPct val="0"/>
              </a:spcBef>
              <a:spcAft>
                <a:spcPts val="450"/>
              </a:spcAft>
              <a:buFont typeface="Courier New" panose="02070309020205020404" pitchFamily="49" charset="0"/>
              <a:buChar char="o"/>
              <a:defRPr/>
            </a:pPr>
            <a:r>
              <a:rPr lang="en-US" dirty="0"/>
              <a:t>Excessive anxiety focused on separating from home or parent</a:t>
            </a:r>
          </a:p>
          <a:p>
            <a:pPr marL="285750" indent="-285750">
              <a:spcBef>
                <a:spcPct val="0"/>
              </a:spcBef>
              <a:spcAft>
                <a:spcPts val="450"/>
              </a:spcAft>
              <a:buFont typeface="Courier New" panose="02070309020205020404" pitchFamily="49" charset="0"/>
              <a:buChar char="o"/>
              <a:defRPr/>
            </a:pPr>
            <a:r>
              <a:rPr lang="en-US" dirty="0"/>
              <a:t>More commonly diagnosed in pre-pubertal children</a:t>
            </a:r>
          </a:p>
          <a:p>
            <a:pPr marL="571500" lvl="1" indent="-285750">
              <a:spcBef>
                <a:spcPct val="0"/>
              </a:spcBef>
              <a:spcAft>
                <a:spcPts val="450"/>
              </a:spcAft>
              <a:buFont typeface="Wingdings" panose="05000000000000000000" pitchFamily="2" charset="2"/>
              <a:buChar char="ü"/>
              <a:defRPr/>
            </a:pPr>
            <a:r>
              <a:rPr lang="en-US" dirty="0"/>
              <a:t>More common in 5-7 and 11-12-year olds with transition into elementary and middle school</a:t>
            </a:r>
          </a:p>
          <a:p>
            <a:pPr marL="285750" indent="-285750">
              <a:spcBef>
                <a:spcPct val="0"/>
              </a:spcBef>
              <a:spcAft>
                <a:spcPts val="450"/>
              </a:spcAft>
              <a:buFont typeface="Courier New" panose="02070309020205020404" pitchFamily="49" charset="0"/>
              <a:buChar char="o"/>
              <a:defRPr/>
            </a:pPr>
            <a:r>
              <a:rPr lang="en-US" dirty="0"/>
              <a:t>Typically occurs following a significant change or major life event (e.g., divorce, illness, move)</a:t>
            </a:r>
          </a:p>
          <a:p>
            <a:pPr marL="285750" indent="-285750">
              <a:spcBef>
                <a:spcPct val="0"/>
              </a:spcBef>
              <a:spcAft>
                <a:spcPts val="450"/>
              </a:spcAft>
              <a:buFont typeface="Courier New" panose="02070309020205020404" pitchFamily="49" charset="0"/>
              <a:buChar char="o"/>
              <a:defRPr/>
            </a:pPr>
            <a:r>
              <a:rPr lang="en-US" dirty="0"/>
              <a:t>Behaviors: Clinging/shadowing behavior, nightmares, expressing fear of losing loved one, school refusal, somatic complaints</a:t>
            </a:r>
          </a:p>
          <a:p>
            <a:pPr>
              <a:spcBef>
                <a:spcPct val="0"/>
              </a:spcBef>
              <a:spcAft>
                <a:spcPts val="450"/>
              </a:spcAft>
              <a:buFont typeface="Arial" charset="0"/>
              <a:buChar char="•"/>
              <a:defRPr/>
            </a:pPr>
            <a:endParaRPr lang="en-US" dirty="0"/>
          </a:p>
          <a:p>
            <a:pPr>
              <a:spcBef>
                <a:spcPct val="0"/>
              </a:spcBef>
              <a:spcAft>
                <a:spcPts val="450"/>
              </a:spcAft>
              <a:defRPr/>
            </a:pPr>
            <a:endParaRPr lang="en-US" dirty="0"/>
          </a:p>
        </p:txBody>
      </p:sp>
    </p:spTree>
    <p:extLst>
      <p:ext uri="{BB962C8B-B14F-4D97-AF65-F5344CB8AC3E}">
        <p14:creationId xmlns:p14="http://schemas.microsoft.com/office/powerpoint/2010/main" val="2511250344"/>
      </p:ext>
    </p:extLst>
  </p:cSld>
  <p:clrMapOvr>
    <a:masterClrMapping/>
  </p:clrMapOvr>
</p:sld>
</file>

<file path=ppt/theme/theme1.xml><?xml version="1.0" encoding="utf-8"?>
<a:theme xmlns:a="http://schemas.openxmlformats.org/drawingml/2006/main" name="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3701</Words>
  <Application>Microsoft Office PowerPoint</Application>
  <PresentationFormat>On-screen Show (4:3)</PresentationFormat>
  <Paragraphs>468</Paragraphs>
  <Slides>48</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Arial</vt:lpstr>
      <vt:lpstr>Arial Narrow</vt:lpstr>
      <vt:lpstr>Calibri</vt:lpstr>
      <vt:lpstr>Courier New</vt:lpstr>
      <vt:lpstr>Lucida Sans</vt:lpstr>
      <vt:lpstr>System Font Regular</vt:lpstr>
      <vt:lpstr>Wingdings</vt:lpstr>
      <vt:lpstr>Powerpoint_master_template</vt:lpstr>
      <vt:lpstr>Powerpoint_master_template</vt:lpstr>
      <vt:lpstr>PowerPoint Presentation</vt:lpstr>
      <vt:lpstr>What we’ll cover . . .</vt:lpstr>
      <vt:lpstr>Understanding Anxiety</vt:lpstr>
      <vt:lpstr>When is it an anxiety disorder?</vt:lpstr>
      <vt:lpstr>Anxiety in children/teens</vt:lpstr>
      <vt:lpstr>Anxiety vs. Fear</vt:lpstr>
      <vt:lpstr>What are the anxiety disorders?</vt:lpstr>
      <vt:lpstr>Generalized Anxiety Disorder </vt:lpstr>
      <vt:lpstr>Separation Anxiety</vt:lpstr>
      <vt:lpstr>Social Anxiety Disorder</vt:lpstr>
      <vt:lpstr> Selective Mutism </vt:lpstr>
      <vt:lpstr>PowerPoint Presentation</vt:lpstr>
      <vt:lpstr>PowerPoint Presentation</vt:lpstr>
      <vt:lpstr>What you may notice… </vt:lpstr>
      <vt:lpstr>Anxiety at school</vt:lpstr>
      <vt:lpstr>Anxiety at school cont’d</vt:lpstr>
      <vt:lpstr>What on earth are they thinking? </vt:lpstr>
      <vt:lpstr>The amygdala – part of your “lizard brain”</vt:lpstr>
      <vt:lpstr>The brain and hormones</vt:lpstr>
      <vt:lpstr>Other brain issues for children</vt:lpstr>
      <vt:lpstr>How we can help</vt:lpstr>
      <vt:lpstr>School-based interventions</vt:lpstr>
      <vt:lpstr>PowerPoint Presentation</vt:lpstr>
      <vt:lpstr>The impact of this in real life</vt:lpstr>
      <vt:lpstr>PowerPoint Presentation</vt:lpstr>
      <vt:lpstr>General guidelines to help children manage anxiety</vt:lpstr>
      <vt:lpstr>General anxiety management: Practical</vt:lpstr>
      <vt:lpstr>General anxiety management: Practical</vt:lpstr>
      <vt:lpstr>PowerPoint Presentation</vt:lpstr>
      <vt:lpstr>PowerPoint Presentation</vt:lpstr>
      <vt:lpstr>APPS</vt:lpstr>
      <vt:lpstr>PowerPoint Presentation</vt:lpstr>
      <vt:lpstr>PowerPoint Presentation</vt:lpstr>
      <vt:lpstr>Cognitive-behavioral model of anxiety</vt:lpstr>
      <vt:lpstr>PowerPoint Presentation</vt:lpstr>
      <vt:lpstr>PowerPoint Presentation</vt:lpstr>
      <vt:lpstr>Statement Cards</vt:lpstr>
      <vt:lpstr>Suggestions for anxiety cards</vt:lpstr>
      <vt:lpstr>These responses:</vt:lpstr>
      <vt:lpstr>PowerPoint Presentation</vt:lpstr>
      <vt:lpstr>These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Knight</dc:creator>
  <cp:lastModifiedBy>Story, Stacy</cp:lastModifiedBy>
  <cp:revision>56</cp:revision>
  <dcterms:modified xsi:type="dcterms:W3CDTF">2022-03-24T02:56:27Z</dcterms:modified>
</cp:coreProperties>
</file>